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handoutMasterIdLst>
    <p:handoutMasterId r:id="rId16"/>
  </p:handoutMasterIdLst>
  <p:sldIdLst>
    <p:sldId id="266" r:id="rId2"/>
    <p:sldId id="257" r:id="rId3"/>
    <p:sldId id="258" r:id="rId4"/>
    <p:sldId id="259" r:id="rId5"/>
    <p:sldId id="268" r:id="rId6"/>
    <p:sldId id="260" r:id="rId7"/>
    <p:sldId id="261" r:id="rId8"/>
    <p:sldId id="262" r:id="rId9"/>
    <p:sldId id="267" r:id="rId10"/>
    <p:sldId id="269" r:id="rId11"/>
    <p:sldId id="263" r:id="rId12"/>
    <p:sldId id="264" r:id="rId13"/>
    <p:sldId id="265" r:id="rId14"/>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2" d="100"/>
          <a:sy n="62" d="100"/>
        </p:scale>
        <p:origin x="-2694" y="-174"/>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22DC14B-B1BD-4D05-B52D-76BD0B77E0C5}" type="datetimeFigureOut">
              <a:rPr lang="en-ZA" smtClean="0"/>
              <a:pPr/>
              <a:t>2016/01/18</a:t>
            </a:fld>
            <a:endParaRPr lang="en-Z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ADF273D-F029-4F2F-B081-BA238ADFA261}" type="slidenum">
              <a:rPr lang="en-ZA" smtClean="0"/>
              <a:pPr/>
              <a:t>‹#›</a:t>
            </a:fld>
            <a:endParaRPr lang="en-ZA"/>
          </a:p>
        </p:txBody>
      </p:sp>
    </p:spTree>
    <p:extLst>
      <p:ext uri="{BB962C8B-B14F-4D97-AF65-F5344CB8AC3E}">
        <p14:creationId xmlns:p14="http://schemas.microsoft.com/office/powerpoint/2010/main" val="11480740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E8D2B8-843B-4DE3-88A7-C1D4E7DFB32C}" type="datetimeFigureOut">
              <a:rPr lang="en-ZA" smtClean="0"/>
              <a:pPr/>
              <a:t>2016/01/18</a:t>
            </a:fld>
            <a:endParaRPr lang="en-ZA"/>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98164B-DA35-4E26-9DB9-61C5C93101D1}" type="slidenum">
              <a:rPr lang="en-ZA" smtClean="0"/>
              <a:pPr/>
              <a:t>‹#›</a:t>
            </a:fld>
            <a:endParaRPr lang="en-ZA"/>
          </a:p>
        </p:txBody>
      </p:sp>
    </p:spTree>
    <p:extLst>
      <p:ext uri="{BB962C8B-B14F-4D97-AF65-F5344CB8AC3E}">
        <p14:creationId xmlns:p14="http://schemas.microsoft.com/office/powerpoint/2010/main" val="186402433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dirty="0"/>
          </a:p>
        </p:txBody>
      </p:sp>
      <p:sp>
        <p:nvSpPr>
          <p:cNvPr id="4" name="Slide Number Placeholder 3"/>
          <p:cNvSpPr>
            <a:spLocks noGrp="1"/>
          </p:cNvSpPr>
          <p:nvPr>
            <p:ph type="sldNum" sz="quarter" idx="10"/>
          </p:nvPr>
        </p:nvSpPr>
        <p:spPr/>
        <p:txBody>
          <a:bodyPr/>
          <a:lstStyle/>
          <a:p>
            <a:fld id="{3898164B-DA35-4E26-9DB9-61C5C93101D1}" type="slidenum">
              <a:rPr lang="en-ZA" smtClean="0"/>
              <a:pPr/>
              <a:t>2</a:t>
            </a:fld>
            <a:endParaRPr lang="en-ZA"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dirty="0"/>
          </a:p>
        </p:txBody>
      </p:sp>
      <p:sp>
        <p:nvSpPr>
          <p:cNvPr id="4" name="Slide Number Placeholder 3"/>
          <p:cNvSpPr>
            <a:spLocks noGrp="1"/>
          </p:cNvSpPr>
          <p:nvPr>
            <p:ph type="sldNum" sz="quarter" idx="10"/>
          </p:nvPr>
        </p:nvSpPr>
        <p:spPr/>
        <p:txBody>
          <a:bodyPr/>
          <a:lstStyle/>
          <a:p>
            <a:fld id="{3898164B-DA35-4E26-9DB9-61C5C93101D1}" type="slidenum">
              <a:rPr lang="en-ZA" smtClean="0"/>
              <a:pPr/>
              <a:t>8</a:t>
            </a:fld>
            <a:endParaRPr lang="en-Z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1" y="6218863"/>
            <a:ext cx="6863317"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514350" y="2336802"/>
            <a:ext cx="5829300" cy="243968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514350" y="4815476"/>
            <a:ext cx="5829300" cy="1599605"/>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2824" y="6604000"/>
            <a:ext cx="6860824" cy="2549451"/>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2424607-5216-40E7-9481-74663A704C46}" type="datetimeFigureOut">
              <a:rPr lang="en-ZA" smtClean="0"/>
              <a:pPr/>
              <a:t>2016/01/18</a:t>
            </a:fld>
            <a:endParaRPr lang="en-ZA"/>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ZA"/>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6D52651-ADD8-459F-B763-121B8B22DC90}" type="slidenum">
              <a:rPr lang="en-ZA" smtClean="0"/>
              <a:pPr/>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42900" y="1975106"/>
            <a:ext cx="6172200" cy="584809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2424607-5216-40E7-9481-74663A704C46}" type="datetimeFigureOut">
              <a:rPr lang="en-ZA" smtClean="0"/>
              <a:pPr/>
              <a:t>2016/01/18</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76D52651-ADD8-459F-B763-121B8B22DC90}" type="slidenum">
              <a:rPr lang="en-ZA" smtClean="0"/>
              <a:pPr/>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33010" y="366187"/>
            <a:ext cx="1333103" cy="745701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42900" y="366188"/>
            <a:ext cx="4743450" cy="7457013"/>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2424607-5216-40E7-9481-74663A704C46}" type="datetimeFigureOut">
              <a:rPr lang="en-ZA" smtClean="0"/>
              <a:pPr/>
              <a:t>2016/01/18</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76D52651-ADD8-459F-B763-121B8B22DC90}" type="slidenum">
              <a:rPr lang="en-ZA" smtClean="0"/>
              <a:pPr/>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2424607-5216-40E7-9481-74663A704C46}" type="datetimeFigureOut">
              <a:rPr lang="en-ZA" smtClean="0"/>
              <a:pPr/>
              <a:t>2016/01/18</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76D52651-ADD8-459F-B763-121B8B22DC90}" type="slidenum">
              <a:rPr lang="en-ZA" smtClean="0"/>
              <a:pPr/>
              <a:t>‹#›</a:t>
            </a:fld>
            <a:endParaRPr lang="en-ZA"/>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41782" y="1412949"/>
            <a:ext cx="5829300" cy="24384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942035" y="3908949"/>
            <a:ext cx="3429000" cy="1939851"/>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2424607-5216-40E7-9481-74663A704C46}" type="datetimeFigureOut">
              <a:rPr lang="en-ZA" smtClean="0"/>
              <a:pPr/>
              <a:t>2016/01/18</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76D52651-ADD8-459F-B763-121B8B22DC90}" type="slidenum">
              <a:rPr lang="en-ZA" smtClean="0"/>
              <a:pPr/>
              <a:t>‹#›</a:t>
            </a:fld>
            <a:endParaRPr lang="en-ZA"/>
          </a:p>
        </p:txBody>
      </p:sp>
      <p:sp>
        <p:nvSpPr>
          <p:cNvPr id="7" name="Chevron 6"/>
          <p:cNvSpPr/>
          <p:nvPr/>
        </p:nvSpPr>
        <p:spPr>
          <a:xfrm>
            <a:off x="2727510" y="4007296"/>
            <a:ext cx="137160" cy="3048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2587698" y="4007296"/>
            <a:ext cx="137160" cy="3048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42900" y="1975105"/>
            <a:ext cx="3028950" cy="6034617"/>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486150" y="1975105"/>
            <a:ext cx="3028950" cy="6034617"/>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2424607-5216-40E7-9481-74663A704C46}" type="datetimeFigureOut">
              <a:rPr lang="en-ZA" smtClean="0"/>
              <a:pPr/>
              <a:t>2016/01/18</a:t>
            </a:fld>
            <a:endParaRPr lang="en-ZA"/>
          </a:p>
        </p:txBody>
      </p:sp>
      <p:sp>
        <p:nvSpPr>
          <p:cNvPr id="6" name="Footer Placeholder 5"/>
          <p:cNvSpPr>
            <a:spLocks noGrp="1"/>
          </p:cNvSpPr>
          <p:nvPr>
            <p:ph type="ftr" sz="quarter" idx="11"/>
          </p:nvPr>
        </p:nvSpPr>
        <p:spPr/>
        <p:txBody>
          <a:bodyPr/>
          <a:lstStyle>
            <a:extLst/>
          </a:lstStyle>
          <a:p>
            <a:endParaRPr lang="en-ZA"/>
          </a:p>
        </p:txBody>
      </p:sp>
      <p:sp>
        <p:nvSpPr>
          <p:cNvPr id="7" name="Slide Number Placeholder 6"/>
          <p:cNvSpPr>
            <a:spLocks noGrp="1"/>
          </p:cNvSpPr>
          <p:nvPr>
            <p:ph type="sldNum" sz="quarter" idx="12"/>
          </p:nvPr>
        </p:nvSpPr>
        <p:spPr/>
        <p:txBody>
          <a:bodyPr/>
          <a:lstStyle>
            <a:extLst/>
          </a:lstStyle>
          <a:p>
            <a:fld id="{76D52651-ADD8-459F-B763-121B8B22DC90}" type="slidenum">
              <a:rPr lang="en-ZA" smtClean="0"/>
              <a:pPr/>
              <a:t>‹#›</a:t>
            </a:fld>
            <a:endParaRPr lang="en-ZA"/>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6172200" cy="1524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42900" y="7213600"/>
            <a:ext cx="3030141" cy="1016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483770" y="7213600"/>
            <a:ext cx="3031331" cy="1016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42900" y="1925726"/>
            <a:ext cx="3030141" cy="5255684"/>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483769" y="1925726"/>
            <a:ext cx="3031331" cy="5255684"/>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2424607-5216-40E7-9481-74663A704C46}" type="datetimeFigureOut">
              <a:rPr lang="en-ZA" smtClean="0"/>
              <a:pPr/>
              <a:t>2016/01/18</a:t>
            </a:fld>
            <a:endParaRPr lang="en-ZA"/>
          </a:p>
        </p:txBody>
      </p:sp>
      <p:sp>
        <p:nvSpPr>
          <p:cNvPr id="8" name="Footer Placeholder 7"/>
          <p:cNvSpPr>
            <a:spLocks noGrp="1"/>
          </p:cNvSpPr>
          <p:nvPr>
            <p:ph type="ftr" sz="quarter" idx="11"/>
          </p:nvPr>
        </p:nvSpPr>
        <p:spPr/>
        <p:txBody>
          <a:bodyPr/>
          <a:lstStyle>
            <a:extLst/>
          </a:lstStyle>
          <a:p>
            <a:endParaRPr lang="en-ZA"/>
          </a:p>
        </p:txBody>
      </p:sp>
      <p:sp>
        <p:nvSpPr>
          <p:cNvPr id="9" name="Slide Number Placeholder 8"/>
          <p:cNvSpPr>
            <a:spLocks noGrp="1"/>
          </p:cNvSpPr>
          <p:nvPr>
            <p:ph type="sldNum" sz="quarter" idx="12"/>
          </p:nvPr>
        </p:nvSpPr>
        <p:spPr/>
        <p:txBody>
          <a:bodyPr/>
          <a:lstStyle>
            <a:extLst/>
          </a:lstStyle>
          <a:p>
            <a:fld id="{76D52651-ADD8-459F-B763-121B8B22DC90}" type="slidenum">
              <a:rPr lang="en-ZA" smtClean="0"/>
              <a:pPr/>
              <a:t>‹#›</a:t>
            </a:fld>
            <a:endParaRPr lang="en-Z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2424607-5216-40E7-9481-74663A704C46}" type="datetimeFigureOut">
              <a:rPr lang="en-ZA" smtClean="0"/>
              <a:pPr/>
              <a:t>2016/01/18</a:t>
            </a:fld>
            <a:endParaRPr lang="en-ZA"/>
          </a:p>
        </p:txBody>
      </p:sp>
      <p:sp>
        <p:nvSpPr>
          <p:cNvPr id="4" name="Footer Placeholder 3"/>
          <p:cNvSpPr>
            <a:spLocks noGrp="1"/>
          </p:cNvSpPr>
          <p:nvPr>
            <p:ph type="ftr" sz="quarter" idx="11"/>
          </p:nvPr>
        </p:nvSpPr>
        <p:spPr/>
        <p:txBody>
          <a:bodyPr/>
          <a:lstStyle>
            <a:extLst/>
          </a:lstStyle>
          <a:p>
            <a:endParaRPr lang="en-ZA"/>
          </a:p>
        </p:txBody>
      </p:sp>
      <p:sp>
        <p:nvSpPr>
          <p:cNvPr id="5" name="Slide Number Placeholder 4"/>
          <p:cNvSpPr>
            <a:spLocks noGrp="1"/>
          </p:cNvSpPr>
          <p:nvPr>
            <p:ph type="sldNum" sz="quarter" idx="12"/>
          </p:nvPr>
        </p:nvSpPr>
        <p:spPr/>
        <p:txBody>
          <a:bodyPr/>
          <a:lstStyle>
            <a:extLst/>
          </a:lstStyle>
          <a:p>
            <a:fld id="{76D52651-ADD8-459F-B763-121B8B22DC90}" type="slidenum">
              <a:rPr lang="en-ZA" smtClean="0"/>
              <a:pPr/>
              <a:t>‹#›</a:t>
            </a:fld>
            <a:endParaRPr lang="en-ZA"/>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2424607-5216-40E7-9481-74663A704C46}" type="datetimeFigureOut">
              <a:rPr lang="en-ZA" smtClean="0"/>
              <a:pPr/>
              <a:t>2016/01/18</a:t>
            </a:fld>
            <a:endParaRPr lang="en-ZA"/>
          </a:p>
        </p:txBody>
      </p:sp>
      <p:sp>
        <p:nvSpPr>
          <p:cNvPr id="3" name="Footer Placeholder 2"/>
          <p:cNvSpPr>
            <a:spLocks noGrp="1"/>
          </p:cNvSpPr>
          <p:nvPr>
            <p:ph type="ftr" sz="quarter" idx="11"/>
          </p:nvPr>
        </p:nvSpPr>
        <p:spPr/>
        <p:txBody>
          <a:bodyPr/>
          <a:lstStyle>
            <a:extLst/>
          </a:lstStyle>
          <a:p>
            <a:endParaRPr lang="en-ZA"/>
          </a:p>
        </p:txBody>
      </p:sp>
      <p:sp>
        <p:nvSpPr>
          <p:cNvPr id="4" name="Slide Number Placeholder 3"/>
          <p:cNvSpPr>
            <a:spLocks noGrp="1"/>
          </p:cNvSpPr>
          <p:nvPr>
            <p:ph type="sldNum" sz="quarter" idx="12"/>
          </p:nvPr>
        </p:nvSpPr>
        <p:spPr/>
        <p:txBody>
          <a:bodyPr/>
          <a:lstStyle>
            <a:extLst/>
          </a:lstStyle>
          <a:p>
            <a:fld id="{76D52651-ADD8-459F-B763-121B8B22DC90}" type="slidenum">
              <a:rPr lang="en-ZA" smtClean="0"/>
              <a:pPr/>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6502400"/>
            <a:ext cx="5611332" cy="6096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3314700" y="7140136"/>
            <a:ext cx="2980944" cy="12192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685800" y="365760"/>
            <a:ext cx="5609844" cy="6096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5045274" y="8543925"/>
            <a:ext cx="1440180" cy="487680"/>
          </a:xfrm>
        </p:spPr>
        <p:txBody>
          <a:bodyPr/>
          <a:lstStyle>
            <a:extLst/>
          </a:lstStyle>
          <a:p>
            <a:fld id="{52424607-5216-40E7-9481-74663A704C46}" type="datetimeFigureOut">
              <a:rPr lang="en-ZA" smtClean="0"/>
              <a:pPr/>
              <a:t>2016/01/18</a:t>
            </a:fld>
            <a:endParaRPr lang="en-ZA"/>
          </a:p>
        </p:txBody>
      </p:sp>
      <p:sp>
        <p:nvSpPr>
          <p:cNvPr id="6" name="Footer Placeholder 5"/>
          <p:cNvSpPr>
            <a:spLocks noGrp="1"/>
          </p:cNvSpPr>
          <p:nvPr>
            <p:ph type="ftr" sz="quarter" idx="11"/>
          </p:nvPr>
        </p:nvSpPr>
        <p:spPr/>
        <p:txBody>
          <a:bodyPr/>
          <a:lstStyle>
            <a:extLst/>
          </a:lstStyle>
          <a:p>
            <a:endParaRPr lang="en-ZA"/>
          </a:p>
        </p:txBody>
      </p:sp>
      <p:sp>
        <p:nvSpPr>
          <p:cNvPr id="7" name="Slide Number Placeholder 6"/>
          <p:cNvSpPr>
            <a:spLocks noGrp="1"/>
          </p:cNvSpPr>
          <p:nvPr>
            <p:ph type="sldNum" sz="quarter" idx="12"/>
          </p:nvPr>
        </p:nvSpPr>
        <p:spPr/>
        <p:txBody>
          <a:bodyPr/>
          <a:lstStyle>
            <a:extLst/>
          </a:lstStyle>
          <a:p>
            <a:fld id="{76D52651-ADD8-459F-B763-121B8B22DC90}" type="slidenum">
              <a:rPr lang="en-ZA" smtClean="0"/>
              <a:pPr/>
              <a:t>‹#›</a:t>
            </a:fld>
            <a:endParaRPr lang="en-Z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855924" y="7257870"/>
            <a:ext cx="5372100" cy="864309"/>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171450" y="253291"/>
            <a:ext cx="6515100" cy="585216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2424607-5216-40E7-9481-74663A704C46}" type="datetimeFigureOut">
              <a:rPr lang="en-ZA" smtClean="0"/>
              <a:pPr/>
              <a:t>2016/01/18</a:t>
            </a:fld>
            <a:endParaRPr lang="en-ZA"/>
          </a:p>
        </p:txBody>
      </p:sp>
      <p:sp>
        <p:nvSpPr>
          <p:cNvPr id="6" name="Footer Placeholder 5"/>
          <p:cNvSpPr>
            <a:spLocks noGrp="1"/>
          </p:cNvSpPr>
          <p:nvPr>
            <p:ph type="ftr" sz="quarter" idx="11"/>
          </p:nvPr>
        </p:nvSpPr>
        <p:spPr>
          <a:xfrm>
            <a:off x="3285054" y="8543926"/>
            <a:ext cx="1763011" cy="486833"/>
          </a:xfrm>
        </p:spPr>
        <p:txBody>
          <a:bodyPr/>
          <a:lstStyle>
            <a:lvl1pPr>
              <a:defRPr>
                <a:solidFill>
                  <a:schemeClr val="tx1"/>
                </a:solidFill>
              </a:defRPr>
            </a:lvl1pPr>
            <a:extLst/>
          </a:lstStyle>
          <a:p>
            <a:endParaRPr lang="en-ZA"/>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6D52651-ADD8-459F-B763-121B8B22DC90}" type="slidenum">
              <a:rPr lang="en-ZA" smtClean="0"/>
              <a:pPr/>
              <a:t>‹#›</a:t>
            </a:fld>
            <a:endParaRPr lang="en-ZA"/>
          </a:p>
        </p:txBody>
      </p:sp>
      <p:sp>
        <p:nvSpPr>
          <p:cNvPr id="2" name="Title 1"/>
          <p:cNvSpPr>
            <a:spLocks noGrp="1"/>
          </p:cNvSpPr>
          <p:nvPr>
            <p:ph type="title"/>
          </p:nvPr>
        </p:nvSpPr>
        <p:spPr>
          <a:xfrm>
            <a:off x="171450" y="6486830"/>
            <a:ext cx="6056574" cy="750229"/>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374455" y="7926582"/>
            <a:ext cx="3705468" cy="122810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364288" y="7918681"/>
            <a:ext cx="2767838" cy="12446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4532" y="7721671"/>
            <a:ext cx="2551736" cy="1441157"/>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6927" y="7716985"/>
            <a:ext cx="2554132" cy="1445844"/>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6498084" y="6651253"/>
            <a:ext cx="137160" cy="3048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6358272" y="6651253"/>
            <a:ext cx="137160" cy="3048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374455" y="7926582"/>
            <a:ext cx="3705468" cy="122810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364288" y="7918681"/>
            <a:ext cx="2767838" cy="12446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4532" y="7721671"/>
            <a:ext cx="2551736" cy="1441157"/>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6927" y="7716985"/>
            <a:ext cx="2554132" cy="1445844"/>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342900" y="366184"/>
            <a:ext cx="6172200" cy="1524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342900" y="1975105"/>
            <a:ext cx="6172200" cy="6034617"/>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5045274" y="8543925"/>
            <a:ext cx="1440180" cy="487680"/>
          </a:xfrm>
          <a:prstGeom prst="rect">
            <a:avLst/>
          </a:prstGeom>
        </p:spPr>
        <p:txBody>
          <a:bodyPr vert="horz" anchor="b"/>
          <a:lstStyle>
            <a:lvl1pPr algn="l" eaLnBrk="1" latinLnBrk="0" hangingPunct="1">
              <a:defRPr kumimoji="0" sz="1000">
                <a:solidFill>
                  <a:schemeClr val="tx1"/>
                </a:solidFill>
              </a:defRPr>
            </a:lvl1pPr>
            <a:extLst/>
          </a:lstStyle>
          <a:p>
            <a:fld id="{52424607-5216-40E7-9481-74663A704C46}" type="datetimeFigureOut">
              <a:rPr lang="en-ZA" smtClean="0"/>
              <a:pPr/>
              <a:t>2016/01/18</a:t>
            </a:fld>
            <a:endParaRPr lang="en-ZA"/>
          </a:p>
        </p:txBody>
      </p:sp>
      <p:sp>
        <p:nvSpPr>
          <p:cNvPr id="22" name="Footer Placeholder 21"/>
          <p:cNvSpPr>
            <a:spLocks noGrp="1"/>
          </p:cNvSpPr>
          <p:nvPr>
            <p:ph type="ftr" sz="quarter" idx="3"/>
          </p:nvPr>
        </p:nvSpPr>
        <p:spPr>
          <a:xfrm>
            <a:off x="3285054" y="8543926"/>
            <a:ext cx="1763011" cy="486833"/>
          </a:xfrm>
          <a:prstGeom prst="rect">
            <a:avLst/>
          </a:prstGeom>
        </p:spPr>
        <p:txBody>
          <a:bodyPr vert="horz" anchor="b"/>
          <a:lstStyle>
            <a:lvl1pPr algn="r" eaLnBrk="1" latinLnBrk="0" hangingPunct="1">
              <a:defRPr kumimoji="0" sz="1000">
                <a:solidFill>
                  <a:schemeClr val="tx1"/>
                </a:solidFill>
              </a:defRPr>
            </a:lvl1pPr>
            <a:extLst/>
          </a:lstStyle>
          <a:p>
            <a:endParaRPr lang="en-ZA"/>
          </a:p>
        </p:txBody>
      </p:sp>
      <p:sp>
        <p:nvSpPr>
          <p:cNvPr id="18" name="Slide Number Placeholder 17"/>
          <p:cNvSpPr>
            <a:spLocks noGrp="1"/>
          </p:cNvSpPr>
          <p:nvPr>
            <p:ph type="sldNum" sz="quarter" idx="4"/>
          </p:nvPr>
        </p:nvSpPr>
        <p:spPr>
          <a:xfrm>
            <a:off x="6485454" y="8543926"/>
            <a:ext cx="274320" cy="486833"/>
          </a:xfrm>
          <a:prstGeom prst="rect">
            <a:avLst/>
          </a:prstGeom>
        </p:spPr>
        <p:txBody>
          <a:bodyPr vert="horz" anchor="b"/>
          <a:lstStyle>
            <a:lvl1pPr algn="r" eaLnBrk="1" latinLnBrk="0" hangingPunct="1">
              <a:defRPr kumimoji="0" sz="1000" b="0">
                <a:solidFill>
                  <a:schemeClr val="tx1"/>
                </a:solidFill>
              </a:defRPr>
            </a:lvl1pPr>
            <a:extLst/>
          </a:lstStyle>
          <a:p>
            <a:fld id="{76D52651-ADD8-459F-B763-121B8B22DC90}" type="slidenum">
              <a:rPr lang="en-ZA" smtClean="0"/>
              <a:pPr/>
              <a:t>‹#›</a:t>
            </a:fld>
            <a:endParaRPr lang="en-Z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nfo.nkosi@telkomsa.net" TargetMode="External"/><Relationship Id="rId2" Type="http://schemas.openxmlformats.org/officeDocument/2006/relationships/hyperlink" Target="mailto:silsol@iburst.co.za" TargetMode="External"/><Relationship Id="rId1" Type="http://schemas.openxmlformats.org/officeDocument/2006/relationships/slideLayout" Target="../slideLayouts/slideLayout5.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6.xml"/><Relationship Id="rId5" Type="http://schemas.openxmlformats.org/officeDocument/2006/relationships/image" Target="../media/image7.jpeg"/><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3483769" y="0"/>
            <a:ext cx="3374231" cy="9144000"/>
          </a:xfrm>
          <a:solidFill>
            <a:schemeClr val="bg2">
              <a:lumMod val="75000"/>
            </a:schemeClr>
          </a:solidFill>
          <a:effectLst>
            <a:innerShdw blurRad="63500" dist="50800" dir="18900000">
              <a:prstClr val="black">
                <a:alpha val="50000"/>
              </a:prstClr>
            </a:innerShdw>
          </a:effectLst>
        </p:spPr>
        <p:txBody>
          <a:bodyPr>
            <a:normAutofit/>
          </a:bodyPr>
          <a:lstStyle/>
          <a:p>
            <a:pPr algn="r">
              <a:buNone/>
            </a:pPr>
            <a:endParaRPr lang="en-US" sz="60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glow rad="101600">
                  <a:schemeClr val="bg1">
                    <a:lumMod val="10000"/>
                    <a:alpha val="60000"/>
                  </a:schemeClr>
                </a:glow>
              </a:effectLst>
              <a:latin typeface="Script MT Bold" pitchFamily="66" charset="0"/>
            </a:endParaRPr>
          </a:p>
          <a:p>
            <a:pPr algn="ctr">
              <a:buNone/>
            </a:pPr>
            <a:r>
              <a:rPr lang="en-US" sz="60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glow rad="101600">
                    <a:schemeClr val="bg1">
                      <a:lumMod val="10000"/>
                      <a:alpha val="60000"/>
                    </a:schemeClr>
                  </a:glow>
                </a:effectLst>
                <a:latin typeface="Script MT Bold" pitchFamily="66" charset="0"/>
              </a:rPr>
              <a:t>     2016</a:t>
            </a:r>
          </a:p>
          <a:p>
            <a:endParaRPr lang="en-ZA" dirty="0" smtClean="0"/>
          </a:p>
          <a:p>
            <a:endParaRPr lang="en-ZA" dirty="0" smtClean="0"/>
          </a:p>
          <a:p>
            <a:endParaRPr lang="en-ZA" dirty="0" smtClean="0"/>
          </a:p>
          <a:p>
            <a:endParaRPr lang="en-ZA" dirty="0" smtClean="0"/>
          </a:p>
          <a:p>
            <a:endParaRPr lang="en-ZA" dirty="0" smtClean="0"/>
          </a:p>
          <a:p>
            <a:pPr>
              <a:buNone/>
            </a:pPr>
            <a:endParaRPr lang="en-ZA" sz="1600" dirty="0" smtClean="0">
              <a:solidFill>
                <a:schemeClr val="accent4"/>
              </a:solidFill>
              <a:latin typeface="Calibri" pitchFamily="34" charset="0"/>
            </a:endParaRPr>
          </a:p>
          <a:p>
            <a:pPr>
              <a:buNone/>
            </a:pPr>
            <a:endParaRPr lang="en-ZA" sz="1600" dirty="0" smtClean="0">
              <a:solidFill>
                <a:schemeClr val="accent4"/>
              </a:solidFill>
              <a:latin typeface="Calibri" pitchFamily="34" charset="0"/>
            </a:endParaRPr>
          </a:p>
          <a:p>
            <a:pPr>
              <a:buNone/>
            </a:pPr>
            <a:endParaRPr lang="en-ZA" sz="1600" dirty="0" smtClean="0">
              <a:solidFill>
                <a:schemeClr val="accent4"/>
              </a:solidFill>
              <a:latin typeface="Calibri" pitchFamily="34" charset="0"/>
            </a:endParaRPr>
          </a:p>
          <a:p>
            <a:pPr>
              <a:buNone/>
            </a:pPr>
            <a:endParaRPr lang="en-ZA" sz="1600" dirty="0" smtClean="0">
              <a:solidFill>
                <a:schemeClr val="accent4"/>
              </a:solidFill>
              <a:latin typeface="Calibri" pitchFamily="34" charset="0"/>
            </a:endParaRPr>
          </a:p>
          <a:p>
            <a:pPr>
              <a:buNone/>
            </a:pPr>
            <a:endParaRPr lang="en-ZA" sz="1600" dirty="0" smtClean="0">
              <a:solidFill>
                <a:schemeClr val="accent4"/>
              </a:solidFill>
              <a:latin typeface="Calibri" pitchFamily="34" charset="0"/>
            </a:endParaRPr>
          </a:p>
          <a:p>
            <a:pPr>
              <a:buNone/>
            </a:pPr>
            <a:endParaRPr lang="en-ZA" sz="1600" dirty="0" smtClean="0">
              <a:solidFill>
                <a:schemeClr val="accent4"/>
              </a:solidFill>
              <a:latin typeface="Calibri" pitchFamily="34" charset="0"/>
            </a:endParaRPr>
          </a:p>
          <a:p>
            <a:pPr>
              <a:buNone/>
            </a:pPr>
            <a:endParaRPr lang="en-ZA" sz="1600" dirty="0" smtClean="0">
              <a:solidFill>
                <a:schemeClr val="accent4"/>
              </a:solidFill>
              <a:latin typeface="Calibri" pitchFamily="34" charset="0"/>
            </a:endParaRPr>
          </a:p>
          <a:p>
            <a:endParaRPr lang="en-ZA" sz="1600" dirty="0" smtClean="0">
              <a:solidFill>
                <a:schemeClr val="accent4"/>
              </a:solidFill>
              <a:latin typeface="Calibri" pitchFamily="34" charset="0"/>
            </a:endParaRPr>
          </a:p>
          <a:p>
            <a:pPr>
              <a:buNone/>
            </a:pPr>
            <a:r>
              <a:rPr lang="en-US" sz="1800" b="1" dirty="0" smtClean="0">
                <a:solidFill>
                  <a:schemeClr val="accent4"/>
                </a:solidFill>
                <a:latin typeface="Calibri" pitchFamily="34" charset="0"/>
              </a:rPr>
              <a:t>NKOSINATHI FREIGHT (PTY) LTD</a:t>
            </a:r>
            <a:endParaRPr lang="en-US" sz="1600" b="1" cap="all" dirty="0" smtClean="0">
              <a:ln w="9000" cmpd="sng">
                <a:solidFill>
                  <a:srgbClr val="002060"/>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Lucida Handwriting" pitchFamily="66" charset="0"/>
            </a:endParaRPr>
          </a:p>
          <a:p>
            <a:pPr>
              <a:buNone/>
            </a:pPr>
            <a:endParaRPr lang="en-ZA" sz="1600" dirty="0" smtClean="0">
              <a:solidFill>
                <a:schemeClr val="accent4"/>
              </a:solidFill>
              <a:latin typeface="Calibri" pitchFamily="34" charset="0"/>
            </a:endParaRPr>
          </a:p>
          <a:p>
            <a:pPr>
              <a:buNone/>
            </a:pPr>
            <a:r>
              <a:rPr lang="en-US" sz="1600" b="1" i="1" dirty="0" smtClean="0">
                <a:solidFill>
                  <a:schemeClr val="accent4"/>
                </a:solidFill>
                <a:latin typeface="Calibri" pitchFamily="34" charset="0"/>
              </a:rPr>
              <a:t>TEL: +27 31 903 2192</a:t>
            </a:r>
          </a:p>
          <a:p>
            <a:pPr>
              <a:buNone/>
            </a:pPr>
            <a:r>
              <a:rPr lang="en-US" sz="1600" b="1" i="1" dirty="0" smtClean="0">
                <a:solidFill>
                  <a:schemeClr val="accent4"/>
                </a:solidFill>
                <a:latin typeface="Calibri" pitchFamily="34" charset="0"/>
              </a:rPr>
              <a:t>TEL: +27 31 903 2179</a:t>
            </a:r>
          </a:p>
          <a:p>
            <a:pPr>
              <a:buNone/>
            </a:pPr>
            <a:r>
              <a:rPr lang="en-US" sz="1600" b="1" i="1" dirty="0" smtClean="0">
                <a:solidFill>
                  <a:schemeClr val="accent4"/>
                </a:solidFill>
                <a:latin typeface="Calibri" pitchFamily="34" charset="0"/>
              </a:rPr>
              <a:t>FAX: +27 31 903 2198</a:t>
            </a:r>
          </a:p>
          <a:p>
            <a:pPr>
              <a:buNone/>
            </a:pPr>
            <a:r>
              <a:rPr lang="en-US" sz="1600" b="1" i="1" dirty="0" smtClean="0">
                <a:solidFill>
                  <a:schemeClr val="accent4"/>
                </a:solidFill>
                <a:latin typeface="Calibri" pitchFamily="34" charset="0"/>
              </a:rPr>
              <a:t> CEL:  +27 78 804 7093</a:t>
            </a:r>
            <a:endParaRPr lang="en-ZA" sz="1600" b="1" dirty="0" smtClean="0">
              <a:solidFill>
                <a:schemeClr val="accent4"/>
              </a:solidFill>
              <a:latin typeface="Calibri" pitchFamily="34" charset="0"/>
            </a:endParaRPr>
          </a:p>
          <a:p>
            <a:pPr>
              <a:buNone/>
            </a:pPr>
            <a:r>
              <a:rPr lang="en-US" sz="1600" b="1" i="1" dirty="0" smtClean="0">
                <a:solidFill>
                  <a:schemeClr val="accent4"/>
                </a:solidFill>
                <a:latin typeface="Calibri" pitchFamily="34" charset="0"/>
              </a:rPr>
              <a:t> EMAIL: </a:t>
            </a:r>
            <a:r>
              <a:rPr lang="en-US" sz="1600" b="1" i="1" dirty="0" smtClean="0">
                <a:solidFill>
                  <a:schemeClr val="accent4"/>
                </a:solidFill>
                <a:latin typeface="Calibri" pitchFamily="34" charset="0"/>
                <a:hlinkClick r:id="rId2"/>
              </a:rPr>
              <a:t>silsol@iburst.co.za</a:t>
            </a:r>
            <a:endParaRPr lang="en-US" sz="1600" b="1" i="1" dirty="0" smtClean="0">
              <a:solidFill>
                <a:schemeClr val="accent4"/>
              </a:solidFill>
              <a:latin typeface="Calibri" pitchFamily="34" charset="0"/>
            </a:endParaRPr>
          </a:p>
          <a:p>
            <a:pPr>
              <a:buNone/>
            </a:pPr>
            <a:r>
              <a:rPr lang="en-US" sz="1600" b="1" i="1" dirty="0" smtClean="0">
                <a:solidFill>
                  <a:schemeClr val="accent4"/>
                </a:solidFill>
                <a:latin typeface="Calibri" pitchFamily="34" charset="0"/>
              </a:rPr>
              <a:t>EMAIL: </a:t>
            </a:r>
            <a:r>
              <a:rPr lang="en-US" sz="1600" b="1" i="1" dirty="0" smtClean="0">
                <a:solidFill>
                  <a:schemeClr val="accent4"/>
                </a:solidFill>
                <a:latin typeface="Calibri" pitchFamily="34" charset="0"/>
                <a:hlinkClick r:id="rId3"/>
              </a:rPr>
              <a:t>Info.nkosi@telkomsa.net</a:t>
            </a:r>
            <a:endParaRPr lang="en-US" sz="1600" b="1" i="1" dirty="0" smtClean="0">
              <a:solidFill>
                <a:schemeClr val="accent4"/>
              </a:solidFill>
              <a:latin typeface="Calibri" pitchFamily="34" charset="0"/>
            </a:endParaRPr>
          </a:p>
          <a:p>
            <a:pPr>
              <a:buNone/>
            </a:pPr>
            <a:endParaRPr lang="en-US" sz="1600" b="1" i="1" dirty="0" smtClean="0">
              <a:solidFill>
                <a:schemeClr val="accent4"/>
              </a:solidFill>
              <a:latin typeface="Calibri" pitchFamily="34" charset="0"/>
            </a:endParaRPr>
          </a:p>
          <a:p>
            <a:pPr>
              <a:buNone/>
            </a:pPr>
            <a:r>
              <a:rPr lang="en-US" sz="1600" b="1" i="1" dirty="0" smtClean="0">
                <a:solidFill>
                  <a:schemeClr val="accent4"/>
                </a:solidFill>
                <a:latin typeface="Calibri" pitchFamily="34" charset="0"/>
              </a:rPr>
              <a:t> 7 AARDEN PLACE , AMANZIMTOTI</a:t>
            </a:r>
          </a:p>
          <a:p>
            <a:pPr>
              <a:buNone/>
            </a:pPr>
            <a:r>
              <a:rPr lang="en-US" sz="1600" b="1" i="1" dirty="0" smtClean="0">
                <a:solidFill>
                  <a:schemeClr val="accent4"/>
                </a:solidFill>
                <a:latin typeface="Calibri" pitchFamily="34" charset="0"/>
              </a:rPr>
              <a:t>4126 </a:t>
            </a:r>
            <a:endParaRPr lang="en-ZA" sz="1600" b="1" dirty="0" smtClean="0">
              <a:solidFill>
                <a:schemeClr val="accent4"/>
              </a:solidFill>
              <a:latin typeface="Calibri" pitchFamily="34" charset="0"/>
            </a:endParaRPr>
          </a:p>
          <a:p>
            <a:pPr>
              <a:buNone/>
            </a:pPr>
            <a:r>
              <a:rPr lang="en-US" sz="1600" b="1" i="1" dirty="0" smtClean="0">
                <a:solidFill>
                  <a:schemeClr val="accent4"/>
                </a:solidFill>
                <a:latin typeface="Calibri" pitchFamily="34" charset="0"/>
              </a:rPr>
              <a:t>PO BOX 29163,  MAYDON WHARF</a:t>
            </a:r>
          </a:p>
          <a:p>
            <a:pPr>
              <a:buNone/>
            </a:pPr>
            <a:r>
              <a:rPr lang="en-US" sz="1600" b="1" i="1" dirty="0" smtClean="0">
                <a:solidFill>
                  <a:schemeClr val="accent4"/>
                </a:solidFill>
                <a:latin typeface="Calibri" pitchFamily="34" charset="0"/>
              </a:rPr>
              <a:t>4057         </a:t>
            </a:r>
            <a:endParaRPr lang="en-ZA" sz="1600" b="1" dirty="0" smtClean="0">
              <a:solidFill>
                <a:schemeClr val="accent4"/>
              </a:solidFill>
              <a:latin typeface="Calibri" pitchFamily="34" charset="0"/>
            </a:endParaRPr>
          </a:p>
          <a:p>
            <a:pPr>
              <a:buNone/>
            </a:pPr>
            <a:r>
              <a:rPr lang="en-US" sz="1600" b="1" i="1" dirty="0" smtClean="0">
                <a:solidFill>
                  <a:schemeClr val="accent4"/>
                </a:solidFill>
                <a:latin typeface="Calibri" pitchFamily="34" charset="0"/>
              </a:rPr>
              <a:t>              </a:t>
            </a:r>
            <a:endParaRPr lang="en-ZA" sz="1600" b="1" dirty="0" smtClean="0">
              <a:solidFill>
                <a:schemeClr val="accent4"/>
              </a:solidFill>
              <a:latin typeface="Calibri" pitchFamily="34" charset="0"/>
            </a:endParaRPr>
          </a:p>
          <a:p>
            <a:endParaRPr lang="en-ZA" sz="1600" dirty="0">
              <a:solidFill>
                <a:schemeClr val="accent4"/>
              </a:solidFill>
              <a:latin typeface="Calibri" pitchFamily="34" charset="0"/>
            </a:endParaRPr>
          </a:p>
        </p:txBody>
      </p:sp>
      <p:sp>
        <p:nvSpPr>
          <p:cNvPr id="7" name="Rectangle 6"/>
          <p:cNvSpPr/>
          <p:nvPr/>
        </p:nvSpPr>
        <p:spPr>
          <a:xfrm>
            <a:off x="0" y="2339752"/>
            <a:ext cx="6858000" cy="792088"/>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sz="2800" b="1" dirty="0" smtClean="0">
              <a:solidFill>
                <a:srgbClr val="FFFFFF"/>
              </a:solidFill>
              <a:latin typeface="Cambria" pitchFamily="18" charset="0"/>
            </a:endParaRPr>
          </a:p>
          <a:p>
            <a:pPr algn="ctr"/>
            <a:r>
              <a:rPr lang="en-ZA" sz="2800" b="1" dirty="0" smtClean="0">
                <a:solidFill>
                  <a:srgbClr val="FFFFFF"/>
                </a:solidFill>
                <a:latin typeface="Cambria" pitchFamily="18" charset="0"/>
              </a:rPr>
              <a:t>PROPOSAL: TRANSPORT AND LOGISTICS</a:t>
            </a:r>
          </a:p>
          <a:p>
            <a:pPr algn="ctr"/>
            <a:endParaRPr lang="en-ZA" dirty="0"/>
          </a:p>
        </p:txBody>
      </p:sp>
      <p:pic>
        <p:nvPicPr>
          <p:cNvPr id="8" name="Picture 7" descr="C:\Users\User\Desktop\silsol pics\Image 1 Silver log .jpg"/>
          <p:cNvPicPr/>
          <p:nvPr/>
        </p:nvPicPr>
        <p:blipFill>
          <a:blip r:embed="rId4" cstate="print"/>
          <a:srcRect/>
          <a:stretch>
            <a:fillRect/>
          </a:stretch>
        </p:blipFill>
        <p:spPr bwMode="auto">
          <a:xfrm>
            <a:off x="3429000" y="3131840"/>
            <a:ext cx="3429000" cy="2520280"/>
          </a:xfrm>
          <a:prstGeom prst="rect">
            <a:avLst/>
          </a:prstGeom>
          <a:ln>
            <a:noFill/>
          </a:ln>
          <a:effectLst>
            <a:softEdge rad="112500"/>
          </a:effectLst>
        </p:spPr>
      </p:pic>
      <p:cxnSp>
        <p:nvCxnSpPr>
          <p:cNvPr id="15" name="Straight Connector 14"/>
          <p:cNvCxnSpPr/>
          <p:nvPr/>
        </p:nvCxnSpPr>
        <p:spPr>
          <a:xfrm>
            <a:off x="3429000" y="3203848"/>
            <a:ext cx="0" cy="5940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3429000" y="0"/>
            <a:ext cx="0" cy="22677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3356992" y="3203848"/>
            <a:ext cx="0" cy="5940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3356992" y="0"/>
            <a:ext cx="0" cy="2267744"/>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ax.jpg"/>
          <p:cNvPicPr>
            <a:picLocks noChangeAspect="1"/>
          </p:cNvPicPr>
          <p:nvPr/>
        </p:nvPicPr>
        <p:blipFill>
          <a:blip r:embed="rId2" cstate="print"/>
          <a:stretch>
            <a:fillRect/>
          </a:stretch>
        </p:blipFill>
        <p:spPr>
          <a:xfrm>
            <a:off x="332656" y="395536"/>
            <a:ext cx="6192688" cy="7488832"/>
          </a:xfrm>
          <a:prstGeom prst="rect">
            <a:avLst/>
          </a:prstGeom>
          <a:ln w="88900" cap="sq" cmpd="thickThin">
            <a:solidFill>
              <a:srgbClr val="000000"/>
            </a:solidFill>
            <a:prstDash val="solid"/>
            <a:miter lim="800000"/>
          </a:ln>
          <a:effectLst>
            <a:innerShdw blurRad="76200">
              <a:srgbClr val="000000"/>
            </a:innerShdw>
          </a:effectLst>
        </p:spPr>
      </p:pic>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404664" y="2273471"/>
            <a:ext cx="5904656"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n-US" sz="1600" b="1" i="0" strike="noStrike" cap="none" normalizeH="0" baseline="0" dirty="0" smtClean="0">
                <a:ln>
                  <a:noFill/>
                </a:ln>
                <a:solidFill>
                  <a:schemeClr val="bg2">
                    <a:lumMod val="50000"/>
                  </a:schemeClr>
                </a:solidFill>
                <a:effectLst/>
                <a:latin typeface="+mj-lt"/>
                <a:ea typeface="Times New Roman" pitchFamily="18" charset="0"/>
                <a:cs typeface="Calibri" pitchFamily="34" charset="0"/>
              </a:rPr>
              <a:t>13. </a:t>
            </a:r>
            <a:r>
              <a:rPr kumimoji="0" lang="en-US" sz="1600" b="1" i="0" u="sng" strike="noStrike" cap="none" normalizeH="0" baseline="0" dirty="0" smtClean="0">
                <a:ln>
                  <a:noFill/>
                </a:ln>
                <a:solidFill>
                  <a:schemeClr val="bg2">
                    <a:lumMod val="50000"/>
                  </a:schemeClr>
                </a:solidFill>
                <a:effectLst/>
                <a:latin typeface="+mj-lt"/>
                <a:ea typeface="Times New Roman" pitchFamily="18" charset="0"/>
                <a:cs typeface="Calibri" pitchFamily="34" charset="0"/>
              </a:rPr>
              <a:t>Road transportation rates</a:t>
            </a:r>
          </a:p>
          <a:p>
            <a:pPr marL="0" marR="0" lvl="0" indent="0" algn="l" defTabSz="914400" rtl="0" eaLnBrk="1" fontAlgn="base" latinLnBrk="0" hangingPunct="1">
              <a:lnSpc>
                <a:spcPct val="100000"/>
              </a:lnSpc>
              <a:spcBef>
                <a:spcPct val="0"/>
              </a:spcBef>
              <a:spcAft>
                <a:spcPct val="0"/>
              </a:spcAft>
              <a:buClrTx/>
              <a:buSzTx/>
              <a:tabLst/>
            </a:pPr>
            <a:endParaRPr kumimoji="0" lang="en-ZA" sz="1600" b="0" i="0" u="none" strike="noStrike" cap="none" normalizeH="0" baseline="0" dirty="0" smtClean="0">
              <a:ln>
                <a:noFill/>
              </a:ln>
              <a:solidFill>
                <a:schemeClr val="bg2">
                  <a:lumMod val="50000"/>
                </a:schemeClr>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2">
                    <a:lumMod val="50000"/>
                  </a:schemeClr>
                </a:solidFill>
                <a:effectLst/>
                <a:latin typeface="+mj-lt"/>
                <a:ea typeface="Times New Roman" pitchFamily="18" charset="0"/>
                <a:cs typeface="Calibri" pitchFamily="34" charset="0"/>
              </a:rPr>
              <a:t>Our rates are </a:t>
            </a:r>
            <a:r>
              <a:rPr kumimoji="0" lang="en-US" sz="1400" b="0" i="0" u="none" strike="noStrike" cap="none" normalizeH="0" baseline="0" dirty="0" err="1" smtClean="0">
                <a:ln>
                  <a:noFill/>
                </a:ln>
                <a:solidFill>
                  <a:schemeClr val="bg2">
                    <a:lumMod val="50000"/>
                  </a:schemeClr>
                </a:solidFill>
                <a:effectLst/>
                <a:latin typeface="+mj-lt"/>
                <a:ea typeface="Times New Roman" pitchFamily="18" charset="0"/>
                <a:cs typeface="Calibri" pitchFamily="34" charset="0"/>
              </a:rPr>
              <a:t>customised</a:t>
            </a:r>
            <a:r>
              <a:rPr kumimoji="0" lang="en-US" sz="1400" b="0" i="0" u="none" strike="noStrike" cap="none" normalizeH="0" baseline="0" dirty="0" smtClean="0">
                <a:ln>
                  <a:noFill/>
                </a:ln>
                <a:solidFill>
                  <a:schemeClr val="bg2">
                    <a:lumMod val="50000"/>
                  </a:schemeClr>
                </a:solidFill>
                <a:effectLst/>
                <a:latin typeface="+mj-lt"/>
                <a:ea typeface="Times New Roman" pitchFamily="18" charset="0"/>
                <a:cs typeface="Calibri" pitchFamily="34" charset="0"/>
              </a:rPr>
              <a:t> to suit your needs. Rates will gladly be provided on request.</a:t>
            </a:r>
          </a:p>
          <a:p>
            <a:pPr marL="0" marR="0" lvl="0" indent="0" algn="l" defTabSz="914400" rtl="0" eaLnBrk="0" fontAlgn="base" latinLnBrk="0" hangingPunct="0">
              <a:lnSpc>
                <a:spcPct val="100000"/>
              </a:lnSpc>
              <a:spcBef>
                <a:spcPct val="0"/>
              </a:spcBef>
              <a:spcAft>
                <a:spcPct val="0"/>
              </a:spcAft>
              <a:buClrTx/>
              <a:buSzTx/>
              <a:buFontTx/>
              <a:buNone/>
              <a:tabLst/>
            </a:pPr>
            <a:endParaRPr lang="en-US" sz="1400" dirty="0">
              <a:solidFill>
                <a:schemeClr val="bg2">
                  <a:lumMod val="50000"/>
                </a:schemeClr>
              </a:solidFill>
              <a:latin typeface="+mj-lt"/>
              <a:ea typeface="Times New Roman" pitchFamily="18" charset="0"/>
              <a:cs typeface="Calibri" pitchFamily="34" charset="0"/>
            </a:endParaRPr>
          </a:p>
          <a:p>
            <a:pPr lvl="0"/>
            <a:r>
              <a:rPr lang="en-US" sz="1600" b="1" dirty="0" smtClean="0">
                <a:solidFill>
                  <a:schemeClr val="bg2">
                    <a:lumMod val="50000"/>
                  </a:schemeClr>
                </a:solidFill>
                <a:latin typeface="+mj-lt"/>
              </a:rPr>
              <a:t>14. </a:t>
            </a:r>
            <a:r>
              <a:rPr lang="en-US" sz="1600" b="1" u="sng" dirty="0" smtClean="0">
                <a:solidFill>
                  <a:schemeClr val="bg2">
                    <a:lumMod val="50000"/>
                  </a:schemeClr>
                </a:solidFill>
                <a:latin typeface="+mj-lt"/>
              </a:rPr>
              <a:t>Socio </a:t>
            </a:r>
            <a:r>
              <a:rPr lang="en-US" sz="1600" b="1" u="sng" dirty="0">
                <a:solidFill>
                  <a:schemeClr val="bg2">
                    <a:lumMod val="50000"/>
                  </a:schemeClr>
                </a:solidFill>
                <a:latin typeface="+mj-lt"/>
              </a:rPr>
              <a:t>Economic Development</a:t>
            </a:r>
            <a:endParaRPr lang="en-ZA" sz="1600" dirty="0">
              <a:solidFill>
                <a:schemeClr val="bg2">
                  <a:lumMod val="50000"/>
                </a:schemeClr>
              </a:solidFill>
              <a:latin typeface="+mj-lt"/>
            </a:endParaRPr>
          </a:p>
          <a:p>
            <a:r>
              <a:rPr lang="en-US" sz="1400" b="1" dirty="0">
                <a:solidFill>
                  <a:schemeClr val="bg2">
                    <a:lumMod val="50000"/>
                  </a:schemeClr>
                </a:solidFill>
                <a:latin typeface="+mj-lt"/>
              </a:rPr>
              <a:t> </a:t>
            </a:r>
            <a:endParaRPr lang="en-ZA" sz="1400" dirty="0">
              <a:solidFill>
                <a:schemeClr val="bg2">
                  <a:lumMod val="50000"/>
                </a:schemeClr>
              </a:solidFill>
              <a:latin typeface="+mj-lt"/>
            </a:endParaRPr>
          </a:p>
          <a:p>
            <a:r>
              <a:rPr lang="en-US" sz="1400" i="1" dirty="0" smtClean="0"/>
              <a:t> </a:t>
            </a:r>
            <a:r>
              <a:rPr lang="en-US" sz="1400" i="1" dirty="0">
                <a:latin typeface="Arial" panose="020B0604020202020204" pitchFamily="34" charset="0"/>
                <a:cs typeface="Arial" panose="020B0604020202020204" pitchFamily="34" charset="0"/>
              </a:rPr>
              <a:t>NKOSINATHI </a:t>
            </a:r>
            <a:r>
              <a:rPr lang="en-US" sz="1400" i="1" dirty="0" smtClean="0">
                <a:latin typeface="Arial" panose="020B0604020202020204" pitchFamily="34" charset="0"/>
                <a:cs typeface="Arial" panose="020B0604020202020204" pitchFamily="34" charset="0"/>
              </a:rPr>
              <a:t> FREIGHT </a:t>
            </a:r>
            <a:r>
              <a:rPr lang="en-US" sz="1400" i="1" dirty="0">
                <a:latin typeface="Arial" panose="020B0604020202020204" pitchFamily="34" charset="0"/>
                <a:cs typeface="Arial" panose="020B0604020202020204" pitchFamily="34" charset="0"/>
              </a:rPr>
              <a:t>(PTY)  LTD </a:t>
            </a:r>
            <a:r>
              <a:rPr lang="en-US" sz="1400" i="1" dirty="0" smtClean="0">
                <a:latin typeface="Arial" panose="020B0604020202020204" pitchFamily="34" charset="0"/>
                <a:cs typeface="Arial" panose="020B0604020202020204" pitchFamily="34" charset="0"/>
              </a:rPr>
              <a:t> </a:t>
            </a:r>
            <a:r>
              <a:rPr lang="en-US" sz="1400" i="1" dirty="0" smtClean="0"/>
              <a:t>i</a:t>
            </a:r>
            <a:r>
              <a:rPr lang="en-US" sz="1400" dirty="0" smtClean="0">
                <a:solidFill>
                  <a:schemeClr val="bg2">
                    <a:lumMod val="50000"/>
                  </a:schemeClr>
                </a:solidFill>
                <a:latin typeface="+mj-lt"/>
              </a:rPr>
              <a:t>s </a:t>
            </a:r>
            <a:r>
              <a:rPr lang="en-US" sz="1400" dirty="0">
                <a:solidFill>
                  <a:schemeClr val="bg2">
                    <a:lumMod val="50000"/>
                  </a:schemeClr>
                </a:solidFill>
                <a:latin typeface="+mj-lt"/>
              </a:rPr>
              <a:t>completely aware of and committed to its corporate social economic responsibility to the public. </a:t>
            </a:r>
            <a:endParaRPr lang="en-US" sz="1400" dirty="0" smtClean="0">
              <a:solidFill>
                <a:schemeClr val="bg2">
                  <a:lumMod val="50000"/>
                </a:schemeClr>
              </a:solidFill>
              <a:latin typeface="+mj-lt"/>
            </a:endParaRPr>
          </a:p>
          <a:p>
            <a:endParaRPr lang="en-US" sz="1400" dirty="0">
              <a:solidFill>
                <a:schemeClr val="bg2">
                  <a:lumMod val="50000"/>
                </a:schemeClr>
              </a:solidFill>
              <a:latin typeface="+mj-lt"/>
            </a:endParaRPr>
          </a:p>
          <a:p>
            <a:pPr lvl="0"/>
            <a:r>
              <a:rPr lang="en-US" sz="1600" b="1" dirty="0" smtClean="0">
                <a:solidFill>
                  <a:schemeClr val="bg2">
                    <a:lumMod val="50000"/>
                  </a:schemeClr>
                </a:solidFill>
                <a:latin typeface="+mj-lt"/>
              </a:rPr>
              <a:t>15. </a:t>
            </a:r>
            <a:r>
              <a:rPr lang="en-US" sz="1600" b="1" u="sng" dirty="0" smtClean="0">
                <a:solidFill>
                  <a:schemeClr val="bg2">
                    <a:lumMod val="50000"/>
                  </a:schemeClr>
                </a:solidFill>
                <a:latin typeface="+mj-lt"/>
              </a:rPr>
              <a:t>References</a:t>
            </a:r>
            <a:endParaRPr lang="en-ZA" sz="1600" dirty="0">
              <a:solidFill>
                <a:schemeClr val="bg2">
                  <a:lumMod val="50000"/>
                </a:schemeClr>
              </a:solidFill>
              <a:latin typeface="+mj-lt"/>
            </a:endParaRPr>
          </a:p>
          <a:p>
            <a:r>
              <a:rPr lang="en-US" sz="1400" b="1" dirty="0">
                <a:solidFill>
                  <a:schemeClr val="bg2">
                    <a:lumMod val="50000"/>
                  </a:schemeClr>
                </a:solidFill>
                <a:latin typeface="+mj-lt"/>
              </a:rPr>
              <a:t> </a:t>
            </a:r>
            <a:endParaRPr lang="en-ZA" sz="1400" dirty="0">
              <a:solidFill>
                <a:schemeClr val="bg2">
                  <a:lumMod val="50000"/>
                </a:schemeClr>
              </a:solidFill>
              <a:latin typeface="+mj-lt"/>
            </a:endParaRPr>
          </a:p>
          <a:p>
            <a:r>
              <a:rPr lang="en-US" sz="1400" dirty="0" smtClean="0">
                <a:solidFill>
                  <a:schemeClr val="bg2">
                    <a:lumMod val="50000"/>
                  </a:schemeClr>
                </a:solidFill>
                <a:latin typeface="+mj-lt"/>
              </a:rPr>
              <a:t>Suppliers and Customer information will be provided on request</a:t>
            </a:r>
            <a:r>
              <a:rPr lang="en-US" sz="1400" dirty="0">
                <a:solidFill>
                  <a:schemeClr val="bg2">
                    <a:lumMod val="50000"/>
                  </a:schemeClr>
                </a:solidFill>
                <a:latin typeface="+mj-lt"/>
              </a:rPr>
              <a:t> </a:t>
            </a:r>
            <a:r>
              <a:rPr lang="en-US" sz="1400" dirty="0" smtClean="0">
                <a:solidFill>
                  <a:schemeClr val="bg2">
                    <a:lumMod val="50000"/>
                  </a:schemeClr>
                </a:solidFill>
                <a:latin typeface="+mj-lt"/>
              </a:rPr>
              <a:t>.</a:t>
            </a:r>
            <a:endParaRPr lang="en-ZA" sz="1400" dirty="0">
              <a:solidFill>
                <a:schemeClr val="bg2">
                  <a:lumMod val="50000"/>
                </a:schemeClr>
              </a:solidFill>
              <a:latin typeface="+mj-lt"/>
            </a:endParaRPr>
          </a:p>
          <a:p>
            <a:r>
              <a:rPr lang="en-US" sz="1400" dirty="0">
                <a:solidFill>
                  <a:schemeClr val="bg2">
                    <a:lumMod val="50000"/>
                  </a:schemeClr>
                </a:solidFill>
                <a:latin typeface="+mj-lt"/>
              </a:rPr>
              <a:t> </a:t>
            </a:r>
            <a:endParaRPr lang="en-ZA" sz="1600" dirty="0">
              <a:solidFill>
                <a:schemeClr val="bg2">
                  <a:lumMod val="50000"/>
                </a:schemeClr>
              </a:solidFill>
              <a:latin typeface="+mj-lt"/>
            </a:endParaRPr>
          </a:p>
          <a:p>
            <a:r>
              <a:rPr lang="en-US" sz="1400" b="1" dirty="0">
                <a:solidFill>
                  <a:schemeClr val="bg2">
                    <a:lumMod val="50000"/>
                  </a:schemeClr>
                </a:solidFill>
              </a:rPr>
              <a:t> </a:t>
            </a:r>
            <a:endParaRPr lang="en-ZA" sz="1400" dirty="0">
              <a:solidFill>
                <a:schemeClr val="bg2">
                  <a:lumMod val="50000"/>
                </a:schemeClr>
              </a:solidFill>
            </a:endParaRPr>
          </a:p>
          <a:p>
            <a:r>
              <a:rPr lang="en-US" sz="1400" b="1" dirty="0"/>
              <a:t> </a:t>
            </a:r>
            <a:endParaRPr lang="en-ZA" sz="1400" dirty="0"/>
          </a:p>
          <a:p>
            <a:r>
              <a:rPr lang="en-US" sz="1400" b="1" dirty="0"/>
              <a:t> </a:t>
            </a:r>
            <a:endParaRPr lang="en-ZA" sz="1400" dirty="0"/>
          </a:p>
          <a:p>
            <a:endParaRPr lang="en-ZA" sz="1400" dirty="0">
              <a:solidFill>
                <a:schemeClr val="bg2">
                  <a:lumMod val="50000"/>
                </a:schemeClr>
              </a:solidFill>
            </a:endParaRPr>
          </a:p>
          <a:p>
            <a:r>
              <a:rPr lang="en-US" sz="1200" dirty="0"/>
              <a:t> </a:t>
            </a:r>
            <a:endParaRPr lang="en-ZA" sz="1200" dirty="0"/>
          </a:p>
          <a:p>
            <a:r>
              <a:rPr lang="en-US" sz="1200" b="1" dirty="0"/>
              <a:t> </a:t>
            </a:r>
            <a:endParaRPr lang="en-ZA" sz="1200" dirty="0"/>
          </a:p>
          <a:p>
            <a:r>
              <a:rPr lang="en-US" sz="1200" b="1" dirty="0"/>
              <a:t> </a:t>
            </a:r>
            <a:endParaRPr lang="en-ZA" sz="1200" dirty="0"/>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70C0"/>
                </a:solidFill>
                <a:effectLst/>
                <a:latin typeface="Arial" pitchFamily="34" charset="0"/>
                <a:ea typeface="Times New Roman" pitchFamily="18" charset="0"/>
                <a:cs typeface="Calibri" pitchFamily="34" charset="0"/>
              </a:rPr>
              <a:t> </a:t>
            </a:r>
            <a:endParaRPr kumimoji="0" lang="en-ZA" sz="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ZA" sz="18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advTm="5000">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42900" y="366184"/>
            <a:ext cx="6172200" cy="7734208"/>
          </a:xfrm>
        </p:spPr>
        <p:txBody>
          <a:bodyPr>
            <a:noAutofit/>
          </a:bodyPr>
          <a:lstStyle/>
          <a:p>
            <a:r>
              <a:rPr lang="en-US" sz="1400" dirty="0" smtClean="0">
                <a:solidFill>
                  <a:srgbClr val="FFFFFF"/>
                </a:solidFill>
              </a:rPr>
              <a:t>16. </a:t>
            </a:r>
            <a:r>
              <a:rPr lang="en-US" sz="1400" u="sng" dirty="0" smtClean="0">
                <a:solidFill>
                  <a:srgbClr val="FFFFFF"/>
                </a:solidFill>
              </a:rPr>
              <a:t>Standard Terms of Conditions</a:t>
            </a:r>
            <a:r>
              <a:rPr lang="en-ZA" sz="1400" dirty="0" smtClean="0">
                <a:solidFill>
                  <a:srgbClr val="FFFFFF"/>
                </a:solidFill>
              </a:rPr>
              <a:t/>
            </a:r>
            <a:br>
              <a:rPr lang="en-ZA" sz="1400" dirty="0" smtClean="0">
                <a:solidFill>
                  <a:srgbClr val="FFFFFF"/>
                </a:solidFill>
              </a:rPr>
            </a:br>
            <a:r>
              <a:rPr lang="en-US" sz="1400" i="1" dirty="0" smtClean="0">
                <a:solidFill>
                  <a:srgbClr val="FFFFFF"/>
                </a:solidFill>
              </a:rPr>
              <a:t> </a:t>
            </a:r>
            <a:r>
              <a:rPr lang="en-ZA" sz="1400" dirty="0" smtClean="0">
                <a:solidFill>
                  <a:srgbClr val="FFFFFF"/>
                </a:solidFill>
              </a:rPr>
              <a:t/>
            </a:r>
            <a:br>
              <a:rPr lang="en-ZA" sz="1400" dirty="0" smtClean="0">
                <a:solidFill>
                  <a:srgbClr val="FFFFFF"/>
                </a:solidFill>
              </a:rPr>
            </a:br>
            <a:r>
              <a:rPr lang="en-US" sz="1400" dirty="0" smtClean="0">
                <a:solidFill>
                  <a:srgbClr val="FFFFFF"/>
                </a:solidFill>
              </a:rPr>
              <a:t>This document submitted by </a:t>
            </a:r>
            <a:r>
              <a:rPr lang="en-US" sz="1400" b="0" i="1" dirty="0"/>
              <a:t>NKOSINATHI FREIGHT (PTY)  LTD</a:t>
            </a:r>
            <a:r>
              <a:rPr lang="en-ZA" sz="1400" b="0" dirty="0"/>
              <a:t/>
            </a:r>
            <a:br>
              <a:rPr lang="en-ZA" sz="1400" b="0" dirty="0"/>
            </a:br>
            <a:r>
              <a:rPr lang="en-US" sz="1400" dirty="0" smtClean="0">
                <a:solidFill>
                  <a:srgbClr val="FFFFFF"/>
                </a:solidFill>
              </a:rPr>
              <a:t> are for the use only of the client concerned and are not to be reproduced or disclosed to third parties without prior consent confirmed in writing by the member of </a:t>
            </a:r>
            <a:r>
              <a:rPr lang="en-US" sz="1400" b="0" i="1" dirty="0"/>
              <a:t>NKOSINATHI FREIGHT (PTY)  </a:t>
            </a:r>
            <a:r>
              <a:rPr lang="en-US" sz="1400" b="0" i="1" dirty="0" smtClean="0"/>
              <a:t>LTD</a:t>
            </a:r>
            <a:r>
              <a:rPr lang="en-ZA" sz="1400" dirty="0" smtClean="0">
                <a:solidFill>
                  <a:srgbClr val="FFFFFF"/>
                </a:solidFill>
              </a:rPr>
              <a:t/>
            </a:r>
            <a:br>
              <a:rPr lang="en-ZA" sz="1400" dirty="0" smtClean="0">
                <a:solidFill>
                  <a:srgbClr val="FFFFFF"/>
                </a:solidFill>
              </a:rPr>
            </a:br>
            <a:r>
              <a:rPr lang="en-US" sz="1400" i="1" dirty="0" smtClean="0">
                <a:solidFill>
                  <a:srgbClr val="FFFFFF"/>
                </a:solidFill>
              </a:rPr>
              <a:t> </a:t>
            </a:r>
            <a:r>
              <a:rPr lang="en-ZA" sz="1400" dirty="0" smtClean="0">
                <a:solidFill>
                  <a:srgbClr val="FFFFFF"/>
                </a:solidFill>
              </a:rPr>
              <a:t/>
            </a:r>
            <a:br>
              <a:rPr lang="en-ZA" sz="1400" dirty="0" smtClean="0">
                <a:solidFill>
                  <a:srgbClr val="FFFFFF"/>
                </a:solidFill>
              </a:rPr>
            </a:br>
            <a:r>
              <a:rPr lang="en-ZA" sz="1400" dirty="0" smtClean="0">
                <a:solidFill>
                  <a:srgbClr val="FFFFFF"/>
                </a:solidFill>
              </a:rPr>
              <a:t>An estimate of ’</a:t>
            </a:r>
            <a:r>
              <a:rPr lang="en-US" sz="1400" b="0" i="1" dirty="0" smtClean="0"/>
              <a:t>NKOSINATHI </a:t>
            </a:r>
            <a:r>
              <a:rPr lang="en-US" sz="1400" b="0" i="1" dirty="0"/>
              <a:t>FREIGHT (PTY)  </a:t>
            </a:r>
            <a:r>
              <a:rPr lang="en-US" sz="1400" b="0" i="1" dirty="0" smtClean="0"/>
              <a:t>LTD</a:t>
            </a:r>
            <a:r>
              <a:rPr lang="en-ZA" sz="1400" b="0" dirty="0" smtClean="0"/>
              <a:t/>
            </a:r>
            <a:br>
              <a:rPr lang="en-ZA" sz="1400" b="0" dirty="0" smtClean="0"/>
            </a:br>
            <a:r>
              <a:rPr lang="en-ZA" sz="1400" dirty="0" smtClean="0">
                <a:solidFill>
                  <a:srgbClr val="FFFFFF"/>
                </a:solidFill>
              </a:rPr>
              <a:t> charges and expenses are provided in the attached proposal. This remains valid for the period stated in the proposal or for ninety days from the date of submission. </a:t>
            </a:r>
            <a:r>
              <a:rPr lang="en-US" sz="1400" b="0" i="1" dirty="0"/>
              <a:t>NKOSINATHI FREIGHT (PTY)  </a:t>
            </a:r>
            <a:r>
              <a:rPr lang="en-US" sz="1400" b="0" i="1" dirty="0" smtClean="0"/>
              <a:t>LTD</a:t>
            </a:r>
            <a:r>
              <a:rPr lang="en-ZA" sz="1400" b="0" dirty="0" smtClean="0"/>
              <a:t> </a:t>
            </a:r>
            <a:r>
              <a:rPr lang="en-ZA" sz="1400" dirty="0" smtClean="0">
                <a:solidFill>
                  <a:srgbClr val="FFFFFF"/>
                </a:solidFill>
              </a:rPr>
              <a:t>reserves the right at any time prior to completion of the proposal to adjust the price to take account of any increase in the cost of sales, labour services or other overheads. Any change affecting the proposed estimate will be subject to three months' notice in writing. </a:t>
            </a:r>
            <a:br>
              <a:rPr lang="en-ZA" sz="1400" dirty="0" smtClean="0">
                <a:solidFill>
                  <a:srgbClr val="FFFFFF"/>
                </a:solidFill>
              </a:rPr>
            </a:br>
            <a:r>
              <a:rPr lang="en-ZA" sz="1400" dirty="0" smtClean="0">
                <a:solidFill>
                  <a:srgbClr val="FFFFFF"/>
                </a:solidFill>
              </a:rPr>
              <a:t> </a:t>
            </a:r>
            <a:br>
              <a:rPr lang="en-ZA" sz="1400" dirty="0" smtClean="0">
                <a:solidFill>
                  <a:srgbClr val="FFFFFF"/>
                </a:solidFill>
              </a:rPr>
            </a:br>
            <a:r>
              <a:rPr lang="en-US" sz="1400" b="0" i="1" dirty="0"/>
              <a:t>NKOSINATHI FREIGHT (PTY)  </a:t>
            </a:r>
            <a:r>
              <a:rPr lang="en-US" sz="1400" b="0" i="1" dirty="0" smtClean="0"/>
              <a:t>LTD</a:t>
            </a:r>
            <a:r>
              <a:rPr lang="en-ZA" sz="1400" b="0" dirty="0" smtClean="0"/>
              <a:t> </a:t>
            </a:r>
            <a:r>
              <a:rPr lang="en-ZA" sz="1400" dirty="0" smtClean="0">
                <a:solidFill>
                  <a:srgbClr val="FFFFFF"/>
                </a:solidFill>
              </a:rPr>
              <a:t>will not be liable to the client for any loss or claim which is not reasonably foreseeable on acceptance of the proposal.</a:t>
            </a:r>
            <a:r>
              <a:rPr lang="en-US" sz="1400" b="0" i="1" dirty="0"/>
              <a:t> NKOSINATHI FREIGHT (PTY)  </a:t>
            </a:r>
            <a:r>
              <a:rPr lang="en-US" sz="1400" b="0" i="1" dirty="0" smtClean="0"/>
              <a:t>LTD</a:t>
            </a:r>
            <a:r>
              <a:rPr lang="en-ZA" sz="1400" b="0" dirty="0" smtClean="0"/>
              <a:t> </a:t>
            </a:r>
            <a:r>
              <a:rPr lang="en-ZA" sz="1400" dirty="0" smtClean="0">
                <a:solidFill>
                  <a:srgbClr val="FFFFFF"/>
                </a:solidFill>
              </a:rPr>
              <a:t>  shall not be liable for any consequential or indirect loss suffered by the client whether this loss arises from a breach of duty in contract or tort or in any other way (including loss arising from ’</a:t>
            </a:r>
            <a:r>
              <a:rPr lang="en-US" sz="1400" b="0" i="1" dirty="0"/>
              <a:t> NKOSINATHI FREIGHT (PTY)  </a:t>
            </a:r>
            <a:r>
              <a:rPr lang="en-US" sz="1400" b="0" i="1" dirty="0" smtClean="0"/>
              <a:t>LTD </a:t>
            </a:r>
            <a:r>
              <a:rPr lang="en-ZA" sz="1400" dirty="0" smtClean="0">
                <a:solidFill>
                  <a:srgbClr val="FFFFFF"/>
                </a:solidFill>
              </a:rPr>
              <a:t>s negligence). </a:t>
            </a:r>
            <a:br>
              <a:rPr lang="en-ZA" sz="1400" dirty="0" smtClean="0">
                <a:solidFill>
                  <a:srgbClr val="FFFFFF"/>
                </a:solidFill>
              </a:rPr>
            </a:br>
            <a:r>
              <a:rPr lang="en-ZA" sz="1400" dirty="0" smtClean="0">
                <a:solidFill>
                  <a:srgbClr val="FFFFFF"/>
                </a:solidFill>
              </a:rPr>
              <a:t> </a:t>
            </a:r>
            <a:br>
              <a:rPr lang="en-ZA" sz="1400" dirty="0" smtClean="0">
                <a:solidFill>
                  <a:srgbClr val="FFFFFF"/>
                </a:solidFill>
              </a:rPr>
            </a:br>
            <a:r>
              <a:rPr lang="en-ZA" sz="1400" dirty="0" smtClean="0">
                <a:solidFill>
                  <a:srgbClr val="FFFFFF"/>
                </a:solidFill>
              </a:rPr>
              <a:t>It is a condition of acceptance of the attached proposal and of any contract arising there from that the client will not, either during the execution of this project or for a period of one year from the completion thereof, recruit or employ either directly or indirectly either full-time or part-time any person who is employed by  </a:t>
            </a:r>
            <a:r>
              <a:rPr lang="en-US" sz="1400" b="0" i="1" dirty="0"/>
              <a:t>NKOSINATHI FREIGHT (PTY)  LTD</a:t>
            </a:r>
            <a:r>
              <a:rPr lang="en-ZA" sz="1400" b="0" dirty="0"/>
              <a:t/>
            </a:r>
            <a:br>
              <a:rPr lang="en-ZA" sz="1400" b="0" dirty="0"/>
            </a:br>
            <a:r>
              <a:rPr lang="en-ZA" sz="1400" dirty="0" smtClean="0">
                <a:solidFill>
                  <a:srgbClr val="FFFFFF"/>
                </a:solidFill>
              </a:rPr>
              <a:t>upon or in connection with the execution of this Project without </a:t>
            </a:r>
            <a:r>
              <a:rPr lang="en-US" sz="1400" b="0" i="1" dirty="0"/>
              <a:t>NKOSINATHI FREIGHT (PTY)  </a:t>
            </a:r>
            <a:r>
              <a:rPr lang="en-US" sz="1400" b="0" i="1" dirty="0" smtClean="0"/>
              <a:t>LTD</a:t>
            </a:r>
            <a:r>
              <a:rPr lang="en-ZA" sz="1400" dirty="0" smtClean="0">
                <a:solidFill>
                  <a:srgbClr val="FFFFFF"/>
                </a:solidFill>
              </a:rPr>
              <a:t>’s prior consent in writing.</a:t>
            </a:r>
            <a:br>
              <a:rPr lang="en-ZA" sz="1400" dirty="0" smtClean="0">
                <a:solidFill>
                  <a:srgbClr val="FFFFFF"/>
                </a:solidFill>
              </a:rPr>
            </a:br>
            <a:r>
              <a:rPr lang="en-ZA" sz="1400" dirty="0" smtClean="0">
                <a:solidFill>
                  <a:srgbClr val="FFFFFF"/>
                </a:solidFill>
              </a:rPr>
              <a:t> </a:t>
            </a:r>
            <a:br>
              <a:rPr lang="en-ZA" sz="1400" dirty="0" smtClean="0">
                <a:solidFill>
                  <a:srgbClr val="FFFFFF"/>
                </a:solidFill>
              </a:rPr>
            </a:br>
            <a:r>
              <a:rPr lang="en-ZA" sz="1400" dirty="0" smtClean="0">
                <a:solidFill>
                  <a:srgbClr val="FFFFFF"/>
                </a:solidFill>
              </a:rPr>
              <a:t>Work done or services undertaken are subject to the above Terms and Conditions and all other conditions warranties and representations, expressed or implied, are hereby excluded unless confirmed in writing by the Member of </a:t>
            </a:r>
            <a:r>
              <a:rPr lang="en-US" sz="1400" b="0" i="1" dirty="0"/>
              <a:t>NKOSINATHI FREIGHT (PTY)  LTD</a:t>
            </a:r>
            <a:r>
              <a:rPr lang="en-ZA" sz="1400" b="0" dirty="0"/>
              <a:t/>
            </a:r>
            <a:br>
              <a:rPr lang="en-ZA" sz="1400" b="0" dirty="0"/>
            </a:br>
            <a:r>
              <a:rPr lang="en-ZA" sz="1400" dirty="0" smtClean="0">
                <a:solidFill>
                  <a:srgbClr val="FFFFFF"/>
                </a:solidFill>
              </a:rPr>
              <a:t>.</a:t>
            </a:r>
            <a:endParaRPr lang="en-ZA" sz="1400" dirty="0">
              <a:solidFill>
                <a:srgbClr val="FFFFFF"/>
              </a:solidFill>
            </a:endParaRPr>
          </a:p>
        </p:txBody>
      </p:sp>
    </p:spTree>
  </p:cSld>
  <p:clrMapOvr>
    <a:masterClrMapping/>
  </p:clrMapOvr>
  <p:transition advTm="5000">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8680" y="755576"/>
            <a:ext cx="5829300" cy="4755478"/>
          </a:xfrm>
        </p:spPr>
        <p:txBody>
          <a:bodyPr>
            <a:normAutofit/>
          </a:bodyPr>
          <a:lstStyle/>
          <a:p>
            <a:pPr lvl="0" algn="l"/>
            <a:r>
              <a:rPr lang="en-US" sz="1600" dirty="0" smtClean="0"/>
              <a:t>17. </a:t>
            </a:r>
            <a:r>
              <a:rPr lang="en-US" sz="1600" u="sng" dirty="0" smtClean="0"/>
              <a:t>Conclusion</a:t>
            </a:r>
            <a:r>
              <a:rPr lang="en-ZA" sz="1600" dirty="0" smtClean="0"/>
              <a:t/>
            </a:r>
            <a:br>
              <a:rPr lang="en-ZA" sz="1600" dirty="0" smtClean="0"/>
            </a:br>
            <a:r>
              <a:rPr lang="en-US" sz="1600" dirty="0" smtClean="0"/>
              <a:t> </a:t>
            </a:r>
            <a:r>
              <a:rPr lang="en-ZA" sz="1600" dirty="0" smtClean="0"/>
              <a:t/>
            </a:r>
            <a:br>
              <a:rPr lang="en-ZA" sz="1600" dirty="0" smtClean="0"/>
            </a:br>
            <a:r>
              <a:rPr lang="en-US" sz="1600" b="0" dirty="0" smtClean="0"/>
              <a:t>I thank you for affording us the opportunity of introducing our company to you. Should you require any further information or wish to discuss any matters in this proposal, do not hesitate to contact me.</a:t>
            </a:r>
            <a:r>
              <a:rPr lang="en-ZA" sz="1600" b="0" dirty="0" smtClean="0"/>
              <a:t/>
            </a:r>
            <a:br>
              <a:rPr lang="en-ZA" sz="1600" b="0" dirty="0" smtClean="0"/>
            </a:br>
            <a:r>
              <a:rPr lang="en-US" sz="1600" b="0" dirty="0" smtClean="0"/>
              <a:t> </a:t>
            </a:r>
            <a:r>
              <a:rPr lang="en-ZA" sz="1600" b="0" dirty="0" smtClean="0"/>
              <a:t/>
            </a:r>
            <a:br>
              <a:rPr lang="en-ZA" sz="1600" b="0" dirty="0" smtClean="0"/>
            </a:br>
            <a:r>
              <a:rPr lang="en-US" sz="1600" b="0" dirty="0" smtClean="0"/>
              <a:t>Assuring you off our personal attention at all times.</a:t>
            </a:r>
            <a:r>
              <a:rPr lang="en-ZA" sz="1600" b="0" dirty="0" smtClean="0"/>
              <a:t/>
            </a:r>
            <a:br>
              <a:rPr lang="en-ZA" sz="1600" b="0" dirty="0" smtClean="0"/>
            </a:br>
            <a:r>
              <a:rPr lang="en-US" sz="1600" b="0" dirty="0" smtClean="0"/>
              <a:t> </a:t>
            </a:r>
            <a:r>
              <a:rPr lang="en-ZA" sz="1600" b="0" dirty="0" smtClean="0"/>
              <a:t/>
            </a:r>
            <a:br>
              <a:rPr lang="en-ZA" sz="1600" b="0" dirty="0" smtClean="0"/>
            </a:br>
            <a:r>
              <a:rPr lang="en-US" b="0" dirty="0" smtClean="0"/>
              <a:t> </a:t>
            </a:r>
            <a:r>
              <a:rPr lang="en-ZA" b="0" dirty="0" smtClean="0"/>
              <a:t/>
            </a:r>
            <a:br>
              <a:rPr lang="en-ZA" b="0" dirty="0" smtClean="0"/>
            </a:br>
            <a:r>
              <a:rPr lang="en-US" b="0" dirty="0" smtClean="0"/>
              <a:t> </a:t>
            </a:r>
            <a:endParaRPr lang="en-ZA" b="0" dirty="0"/>
          </a:p>
        </p:txBody>
      </p:sp>
    </p:spTree>
  </p:cSld>
  <p:clrMapOvr>
    <a:masterClrMapping/>
  </p:clrMapOvr>
  <p:transition advTm="5000">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8777816"/>
          </a:xfrm>
        </p:spPr>
        <p:txBody>
          <a:bodyPr>
            <a:normAutofit fontScale="90000"/>
          </a:bodyPr>
          <a:lstStyle/>
          <a:p>
            <a:r>
              <a:rPr lang="en-US" sz="1600" u="sng" dirty="0" smtClean="0">
                <a:solidFill>
                  <a:srgbClr val="FFFFFF"/>
                </a:solidFill>
              </a:rPr>
              <a:t>Contents    				Pages</a:t>
            </a:r>
            <a:r>
              <a:rPr lang="en-ZA" sz="1600" u="sng" dirty="0" smtClean="0">
                <a:solidFill>
                  <a:srgbClr val="FFFFFF"/>
                </a:solidFill>
              </a:rPr>
              <a:t/>
            </a:r>
            <a:br>
              <a:rPr lang="en-ZA" sz="1600" u="sng" dirty="0" smtClean="0">
                <a:solidFill>
                  <a:srgbClr val="FFFFFF"/>
                </a:solidFill>
              </a:rPr>
            </a:br>
            <a:r>
              <a:rPr lang="en-US" sz="1600" dirty="0" smtClean="0">
                <a:solidFill>
                  <a:srgbClr val="FFFFFF"/>
                </a:solidFill>
              </a:rPr>
              <a:t>					</a:t>
            </a:r>
            <a:r>
              <a:rPr lang="en-ZA" sz="1600" dirty="0" smtClean="0">
                <a:solidFill>
                  <a:srgbClr val="FFFFFF"/>
                </a:solidFill>
              </a:rPr>
              <a:t/>
            </a:r>
            <a:br>
              <a:rPr lang="en-ZA" sz="1600" dirty="0" smtClean="0">
                <a:solidFill>
                  <a:srgbClr val="FFFFFF"/>
                </a:solidFill>
              </a:rPr>
            </a:br>
            <a:r>
              <a:rPr lang="en-ZA" sz="1600" dirty="0" smtClean="0">
                <a:solidFill>
                  <a:srgbClr val="FFFFFF"/>
                </a:solidFill>
              </a:rPr>
              <a:t>1. </a:t>
            </a:r>
            <a:r>
              <a:rPr lang="en-US" sz="1600" dirty="0" smtClean="0">
                <a:solidFill>
                  <a:srgbClr val="FFFFFF"/>
                </a:solidFill>
              </a:rPr>
              <a:t>Introduction					3</a:t>
            </a:r>
            <a:br>
              <a:rPr lang="en-US" sz="1600" dirty="0" smtClean="0">
                <a:solidFill>
                  <a:srgbClr val="FFFFFF"/>
                </a:solidFill>
              </a:rPr>
            </a:br>
            <a:r>
              <a:rPr lang="en-ZA" sz="1600" dirty="0" smtClean="0">
                <a:solidFill>
                  <a:srgbClr val="FFFFFF"/>
                </a:solidFill>
              </a:rPr>
              <a:t/>
            </a:r>
            <a:br>
              <a:rPr lang="en-ZA" sz="1600" dirty="0" smtClean="0">
                <a:solidFill>
                  <a:srgbClr val="FFFFFF"/>
                </a:solidFill>
              </a:rPr>
            </a:br>
            <a:r>
              <a:rPr lang="en-ZA" sz="1600" dirty="0" smtClean="0">
                <a:solidFill>
                  <a:srgbClr val="FFFFFF"/>
                </a:solidFill>
              </a:rPr>
              <a:t>2. </a:t>
            </a:r>
            <a:r>
              <a:rPr lang="en-US" sz="1600" dirty="0" smtClean="0">
                <a:solidFill>
                  <a:srgbClr val="FFFFFF"/>
                </a:solidFill>
              </a:rPr>
              <a:t>Management and Administration			3</a:t>
            </a:r>
            <a:br>
              <a:rPr lang="en-US" sz="1600" dirty="0" smtClean="0">
                <a:solidFill>
                  <a:srgbClr val="FFFFFF"/>
                </a:solidFill>
              </a:rPr>
            </a:br>
            <a:r>
              <a:rPr lang="en-ZA" sz="1600" dirty="0" smtClean="0">
                <a:solidFill>
                  <a:srgbClr val="FFFFFF"/>
                </a:solidFill>
              </a:rPr>
              <a:t/>
            </a:r>
            <a:br>
              <a:rPr lang="en-ZA" sz="1600" dirty="0" smtClean="0">
                <a:solidFill>
                  <a:srgbClr val="FFFFFF"/>
                </a:solidFill>
              </a:rPr>
            </a:br>
            <a:r>
              <a:rPr lang="en-ZA" sz="1600" dirty="0" smtClean="0">
                <a:solidFill>
                  <a:srgbClr val="FFFFFF"/>
                </a:solidFill>
              </a:rPr>
              <a:t>3. </a:t>
            </a:r>
            <a:r>
              <a:rPr lang="en-US" sz="1600" dirty="0" smtClean="0">
                <a:solidFill>
                  <a:srgbClr val="FFFFFF"/>
                </a:solidFill>
              </a:rPr>
              <a:t>Quality Standards					3</a:t>
            </a:r>
            <a:br>
              <a:rPr lang="en-US" sz="1600" dirty="0" smtClean="0">
                <a:solidFill>
                  <a:srgbClr val="FFFFFF"/>
                </a:solidFill>
              </a:rPr>
            </a:br>
            <a:r>
              <a:rPr lang="en-US" sz="1600" dirty="0" smtClean="0">
                <a:solidFill>
                  <a:srgbClr val="FFFFFF"/>
                </a:solidFill>
              </a:rPr>
              <a:t>	</a:t>
            </a:r>
            <a:r>
              <a:rPr lang="en-ZA" sz="1600" dirty="0" smtClean="0">
                <a:solidFill>
                  <a:srgbClr val="FFFFFF"/>
                </a:solidFill>
              </a:rPr>
              <a:t/>
            </a:r>
            <a:br>
              <a:rPr lang="en-ZA" sz="1600" dirty="0" smtClean="0">
                <a:solidFill>
                  <a:srgbClr val="FFFFFF"/>
                </a:solidFill>
              </a:rPr>
            </a:br>
            <a:r>
              <a:rPr lang="en-ZA" sz="1600" dirty="0" smtClean="0">
                <a:solidFill>
                  <a:srgbClr val="FFFFFF"/>
                </a:solidFill>
              </a:rPr>
              <a:t>4. </a:t>
            </a:r>
            <a:r>
              <a:rPr lang="en-US" sz="1600" dirty="0" smtClean="0">
                <a:solidFill>
                  <a:srgbClr val="FFFFFF"/>
                </a:solidFill>
              </a:rPr>
              <a:t>Goods in transit insurance				4</a:t>
            </a:r>
            <a:br>
              <a:rPr lang="en-US" sz="1600" dirty="0" smtClean="0">
                <a:solidFill>
                  <a:srgbClr val="FFFFFF"/>
                </a:solidFill>
              </a:rPr>
            </a:br>
            <a:r>
              <a:rPr lang="en-ZA" sz="1600" dirty="0" smtClean="0">
                <a:solidFill>
                  <a:srgbClr val="FFFFFF"/>
                </a:solidFill>
              </a:rPr>
              <a:t/>
            </a:r>
            <a:br>
              <a:rPr lang="en-ZA" sz="1600" dirty="0" smtClean="0">
                <a:solidFill>
                  <a:srgbClr val="FFFFFF"/>
                </a:solidFill>
              </a:rPr>
            </a:br>
            <a:r>
              <a:rPr lang="en-ZA" sz="1600" dirty="0" smtClean="0">
                <a:solidFill>
                  <a:srgbClr val="FFFFFF"/>
                </a:solidFill>
              </a:rPr>
              <a:t>5. </a:t>
            </a:r>
            <a:r>
              <a:rPr lang="en-US" sz="1600" dirty="0" smtClean="0">
                <a:solidFill>
                  <a:srgbClr val="FFFFFF"/>
                </a:solidFill>
              </a:rPr>
              <a:t>Drivers						4</a:t>
            </a:r>
            <a:br>
              <a:rPr lang="en-US" sz="1600" dirty="0" smtClean="0">
                <a:solidFill>
                  <a:srgbClr val="FFFFFF"/>
                </a:solidFill>
              </a:rPr>
            </a:br>
            <a:r>
              <a:rPr lang="en-US" sz="1600" dirty="0" smtClean="0">
                <a:solidFill>
                  <a:srgbClr val="FFFFFF"/>
                </a:solidFill>
              </a:rPr>
              <a:t/>
            </a:r>
            <a:br>
              <a:rPr lang="en-US" sz="1600" dirty="0" smtClean="0">
                <a:solidFill>
                  <a:srgbClr val="FFFFFF"/>
                </a:solidFill>
              </a:rPr>
            </a:br>
            <a:r>
              <a:rPr lang="en-US" sz="1600" dirty="0" smtClean="0">
                <a:solidFill>
                  <a:srgbClr val="FFFFFF"/>
                </a:solidFill>
              </a:rPr>
              <a:t>6. GIT certificate					5</a:t>
            </a:r>
            <a:br>
              <a:rPr lang="en-US" sz="1600" dirty="0" smtClean="0">
                <a:solidFill>
                  <a:srgbClr val="FFFFFF"/>
                </a:solidFill>
              </a:rPr>
            </a:br>
            <a:r>
              <a:rPr lang="en-ZA" sz="1600" dirty="0" smtClean="0">
                <a:solidFill>
                  <a:srgbClr val="FFFFFF"/>
                </a:solidFill>
              </a:rPr>
              <a:t/>
            </a:r>
            <a:br>
              <a:rPr lang="en-ZA" sz="1600" dirty="0" smtClean="0">
                <a:solidFill>
                  <a:srgbClr val="FFFFFF"/>
                </a:solidFill>
              </a:rPr>
            </a:br>
            <a:r>
              <a:rPr lang="en-ZA" sz="1600" dirty="0" smtClean="0">
                <a:solidFill>
                  <a:srgbClr val="FFFFFF"/>
                </a:solidFill>
              </a:rPr>
              <a:t>7. </a:t>
            </a:r>
            <a:r>
              <a:rPr lang="en-US" sz="1600" dirty="0" smtClean="0">
                <a:solidFill>
                  <a:srgbClr val="FFFFFF"/>
                </a:solidFill>
              </a:rPr>
              <a:t>Fleet    						6-7</a:t>
            </a:r>
            <a:br>
              <a:rPr lang="en-US" sz="1600" dirty="0" smtClean="0">
                <a:solidFill>
                  <a:srgbClr val="FFFFFF"/>
                </a:solidFill>
              </a:rPr>
            </a:br>
            <a:r>
              <a:rPr lang="en-ZA" sz="1600" dirty="0" smtClean="0">
                <a:solidFill>
                  <a:srgbClr val="FFFFFF"/>
                </a:solidFill>
              </a:rPr>
              <a:t/>
            </a:r>
            <a:br>
              <a:rPr lang="en-ZA" sz="1600" dirty="0" smtClean="0">
                <a:solidFill>
                  <a:srgbClr val="FFFFFF"/>
                </a:solidFill>
              </a:rPr>
            </a:br>
            <a:r>
              <a:rPr lang="en-ZA" sz="1600" dirty="0" smtClean="0">
                <a:solidFill>
                  <a:srgbClr val="FFFFFF"/>
                </a:solidFill>
              </a:rPr>
              <a:t>8. </a:t>
            </a:r>
            <a:r>
              <a:rPr lang="en-US" sz="1600" dirty="0" smtClean="0">
                <a:solidFill>
                  <a:srgbClr val="FFFFFF"/>
                </a:solidFill>
              </a:rPr>
              <a:t>Policy statement and objectives 			8</a:t>
            </a:r>
            <a:br>
              <a:rPr lang="en-US" sz="1600" dirty="0" smtClean="0">
                <a:solidFill>
                  <a:srgbClr val="FFFFFF"/>
                </a:solidFill>
              </a:rPr>
            </a:br>
            <a:r>
              <a:rPr lang="en-ZA" sz="1600" dirty="0" smtClean="0">
                <a:solidFill>
                  <a:srgbClr val="FFFFFF"/>
                </a:solidFill>
              </a:rPr>
              <a:t/>
            </a:r>
            <a:br>
              <a:rPr lang="en-ZA" sz="1600" dirty="0" smtClean="0">
                <a:solidFill>
                  <a:srgbClr val="FFFFFF"/>
                </a:solidFill>
              </a:rPr>
            </a:br>
            <a:r>
              <a:rPr lang="en-ZA" sz="1600" dirty="0" smtClean="0">
                <a:solidFill>
                  <a:srgbClr val="FFFFFF"/>
                </a:solidFill>
              </a:rPr>
              <a:t>9. </a:t>
            </a:r>
            <a:r>
              <a:rPr lang="en-US" sz="1600" dirty="0" smtClean="0">
                <a:solidFill>
                  <a:srgbClr val="FFFFFF"/>
                </a:solidFill>
              </a:rPr>
              <a:t>BEE confirmation					8</a:t>
            </a:r>
            <a:br>
              <a:rPr lang="en-US" sz="1600" dirty="0" smtClean="0">
                <a:solidFill>
                  <a:srgbClr val="FFFFFF"/>
                </a:solidFill>
              </a:rPr>
            </a:br>
            <a:r>
              <a:rPr lang="en-ZA" sz="1600" dirty="0" smtClean="0">
                <a:solidFill>
                  <a:srgbClr val="FFFFFF"/>
                </a:solidFill>
              </a:rPr>
              <a:t/>
            </a:r>
            <a:br>
              <a:rPr lang="en-ZA" sz="1600" dirty="0" smtClean="0">
                <a:solidFill>
                  <a:srgbClr val="FFFFFF"/>
                </a:solidFill>
              </a:rPr>
            </a:br>
            <a:r>
              <a:rPr lang="en-ZA" sz="1600" dirty="0" smtClean="0">
                <a:solidFill>
                  <a:srgbClr val="FFFFFF"/>
                </a:solidFill>
              </a:rPr>
              <a:t>10. </a:t>
            </a:r>
            <a:r>
              <a:rPr lang="en-US" sz="1600" dirty="0" smtClean="0">
                <a:solidFill>
                  <a:srgbClr val="FFFFFF"/>
                </a:solidFill>
              </a:rPr>
              <a:t>BEE Policy					8</a:t>
            </a:r>
            <a:br>
              <a:rPr lang="en-US" sz="1600" dirty="0" smtClean="0">
                <a:solidFill>
                  <a:srgbClr val="FFFFFF"/>
                </a:solidFill>
              </a:rPr>
            </a:br>
            <a:r>
              <a:rPr lang="en-US" sz="1600" dirty="0" smtClean="0">
                <a:solidFill>
                  <a:srgbClr val="FFFFFF"/>
                </a:solidFill>
              </a:rPr>
              <a:t/>
            </a:r>
            <a:br>
              <a:rPr lang="en-US" sz="1600" dirty="0" smtClean="0">
                <a:solidFill>
                  <a:srgbClr val="FFFFFF"/>
                </a:solidFill>
              </a:rPr>
            </a:br>
            <a:r>
              <a:rPr lang="en-US" sz="1600" dirty="0" smtClean="0">
                <a:solidFill>
                  <a:srgbClr val="FFFFFF"/>
                </a:solidFill>
              </a:rPr>
              <a:t>11. BBBE Certificate					9</a:t>
            </a:r>
            <a:br>
              <a:rPr lang="en-US" sz="1600" dirty="0" smtClean="0">
                <a:solidFill>
                  <a:srgbClr val="FFFFFF"/>
                </a:solidFill>
              </a:rPr>
            </a:br>
            <a:r>
              <a:rPr lang="en-US" sz="1600" dirty="0" smtClean="0">
                <a:solidFill>
                  <a:srgbClr val="FFFFFF"/>
                </a:solidFill>
              </a:rPr>
              <a:t/>
            </a:r>
            <a:br>
              <a:rPr lang="en-US" sz="1600" dirty="0" smtClean="0">
                <a:solidFill>
                  <a:srgbClr val="FFFFFF"/>
                </a:solidFill>
              </a:rPr>
            </a:br>
            <a:r>
              <a:rPr lang="en-US" sz="1600" dirty="0" smtClean="0">
                <a:solidFill>
                  <a:srgbClr val="FFFFFF"/>
                </a:solidFill>
              </a:rPr>
              <a:t>12. Tax Clearance Certificate				10</a:t>
            </a:r>
            <a:br>
              <a:rPr lang="en-US" sz="1600" dirty="0" smtClean="0">
                <a:solidFill>
                  <a:srgbClr val="FFFFFF"/>
                </a:solidFill>
              </a:rPr>
            </a:br>
            <a:r>
              <a:rPr lang="en-ZA" sz="1600" dirty="0" smtClean="0">
                <a:solidFill>
                  <a:srgbClr val="FFFFFF"/>
                </a:solidFill>
              </a:rPr>
              <a:t/>
            </a:r>
            <a:br>
              <a:rPr lang="en-ZA" sz="1600" dirty="0" smtClean="0">
                <a:solidFill>
                  <a:srgbClr val="FFFFFF"/>
                </a:solidFill>
              </a:rPr>
            </a:br>
            <a:r>
              <a:rPr lang="en-ZA" sz="1600" dirty="0" smtClean="0">
                <a:solidFill>
                  <a:srgbClr val="FFFFFF"/>
                </a:solidFill>
              </a:rPr>
              <a:t>13. </a:t>
            </a:r>
            <a:r>
              <a:rPr lang="en-US" sz="1600" dirty="0" smtClean="0">
                <a:solidFill>
                  <a:srgbClr val="FFFFFF"/>
                </a:solidFill>
              </a:rPr>
              <a:t>Road transport rates				11</a:t>
            </a:r>
            <a:br>
              <a:rPr lang="en-US" sz="1600" dirty="0" smtClean="0">
                <a:solidFill>
                  <a:srgbClr val="FFFFFF"/>
                </a:solidFill>
              </a:rPr>
            </a:br>
            <a:r>
              <a:rPr lang="en-ZA" sz="1600" dirty="0" smtClean="0">
                <a:solidFill>
                  <a:srgbClr val="FFFFFF"/>
                </a:solidFill>
              </a:rPr>
              <a:t/>
            </a:r>
            <a:br>
              <a:rPr lang="en-ZA" sz="1600" dirty="0" smtClean="0">
                <a:solidFill>
                  <a:srgbClr val="FFFFFF"/>
                </a:solidFill>
              </a:rPr>
            </a:br>
            <a:r>
              <a:rPr lang="en-ZA" sz="1600" dirty="0" smtClean="0">
                <a:solidFill>
                  <a:srgbClr val="FFFFFF"/>
                </a:solidFill>
              </a:rPr>
              <a:t>14. </a:t>
            </a:r>
            <a:r>
              <a:rPr lang="en-US" sz="1600" dirty="0" smtClean="0">
                <a:solidFill>
                  <a:srgbClr val="FFFFFF"/>
                </a:solidFill>
              </a:rPr>
              <a:t>Socio Economic Responsibility		                11</a:t>
            </a:r>
            <a:br>
              <a:rPr lang="en-US" sz="1600" dirty="0" smtClean="0">
                <a:solidFill>
                  <a:srgbClr val="FFFFFF"/>
                </a:solidFill>
              </a:rPr>
            </a:br>
            <a:r>
              <a:rPr lang="en-ZA" sz="1600" dirty="0" smtClean="0">
                <a:solidFill>
                  <a:srgbClr val="FFFFFF"/>
                </a:solidFill>
              </a:rPr>
              <a:t/>
            </a:r>
            <a:br>
              <a:rPr lang="en-ZA" sz="1600" dirty="0" smtClean="0">
                <a:solidFill>
                  <a:srgbClr val="FFFFFF"/>
                </a:solidFill>
              </a:rPr>
            </a:br>
            <a:r>
              <a:rPr lang="en-ZA" sz="1600" dirty="0" smtClean="0">
                <a:solidFill>
                  <a:srgbClr val="FFFFFF"/>
                </a:solidFill>
              </a:rPr>
              <a:t>15. </a:t>
            </a:r>
            <a:r>
              <a:rPr lang="en-US" sz="1600" dirty="0" smtClean="0">
                <a:solidFill>
                  <a:srgbClr val="FFFFFF"/>
                </a:solidFill>
              </a:rPr>
              <a:t>References					11</a:t>
            </a:r>
            <a:br>
              <a:rPr lang="en-US" sz="1600" dirty="0" smtClean="0">
                <a:solidFill>
                  <a:srgbClr val="FFFFFF"/>
                </a:solidFill>
              </a:rPr>
            </a:br>
            <a:r>
              <a:rPr lang="en-ZA" sz="1600" dirty="0" smtClean="0">
                <a:solidFill>
                  <a:srgbClr val="FFFFFF"/>
                </a:solidFill>
              </a:rPr>
              <a:t/>
            </a:r>
            <a:br>
              <a:rPr lang="en-ZA" sz="1600" dirty="0" smtClean="0">
                <a:solidFill>
                  <a:srgbClr val="FFFFFF"/>
                </a:solidFill>
              </a:rPr>
            </a:br>
            <a:r>
              <a:rPr lang="en-ZA" sz="1600" dirty="0" smtClean="0">
                <a:solidFill>
                  <a:srgbClr val="FFFFFF"/>
                </a:solidFill>
              </a:rPr>
              <a:t>16. </a:t>
            </a:r>
            <a:r>
              <a:rPr lang="en-US" sz="1600" dirty="0" smtClean="0">
                <a:solidFill>
                  <a:srgbClr val="FFFFFF"/>
                </a:solidFill>
              </a:rPr>
              <a:t>Standard terms of conditions			12</a:t>
            </a:r>
            <a:br>
              <a:rPr lang="en-US" sz="1600" dirty="0" smtClean="0">
                <a:solidFill>
                  <a:srgbClr val="FFFFFF"/>
                </a:solidFill>
              </a:rPr>
            </a:br>
            <a:r>
              <a:rPr lang="en-ZA" sz="1600" dirty="0" smtClean="0">
                <a:solidFill>
                  <a:srgbClr val="FFFFFF"/>
                </a:solidFill>
              </a:rPr>
              <a:t/>
            </a:r>
            <a:br>
              <a:rPr lang="en-ZA" sz="1600" dirty="0" smtClean="0">
                <a:solidFill>
                  <a:srgbClr val="FFFFFF"/>
                </a:solidFill>
              </a:rPr>
            </a:br>
            <a:r>
              <a:rPr lang="en-ZA" sz="1600" dirty="0" smtClean="0">
                <a:solidFill>
                  <a:srgbClr val="FFFFFF"/>
                </a:solidFill>
              </a:rPr>
              <a:t>17. </a:t>
            </a:r>
            <a:r>
              <a:rPr lang="en-US" sz="1600" dirty="0" smtClean="0">
                <a:solidFill>
                  <a:srgbClr val="FFFFFF"/>
                </a:solidFill>
              </a:rPr>
              <a:t>Conclusion					13</a:t>
            </a:r>
            <a:r>
              <a:rPr lang="en-ZA" sz="1600" dirty="0" smtClean="0">
                <a:solidFill>
                  <a:srgbClr val="FFFFFF"/>
                </a:solidFill>
              </a:rPr>
              <a:t/>
            </a:r>
            <a:br>
              <a:rPr lang="en-ZA" sz="1600" dirty="0" smtClean="0">
                <a:solidFill>
                  <a:srgbClr val="FFFFFF"/>
                </a:solidFill>
              </a:rPr>
            </a:br>
            <a:r>
              <a:rPr lang="en-US" dirty="0" smtClean="0">
                <a:solidFill>
                  <a:srgbClr val="FFFFFF"/>
                </a:solidFill>
              </a:rPr>
              <a:t> </a:t>
            </a:r>
            <a:r>
              <a:rPr lang="en-ZA" dirty="0" smtClean="0">
                <a:solidFill>
                  <a:srgbClr val="FFFFFF"/>
                </a:solidFill>
              </a:rPr>
              <a:t/>
            </a:r>
            <a:br>
              <a:rPr lang="en-ZA" dirty="0" smtClean="0">
                <a:solidFill>
                  <a:srgbClr val="FFFFFF"/>
                </a:solidFill>
              </a:rPr>
            </a:br>
            <a:endParaRPr lang="en-ZA" dirty="0">
              <a:solidFill>
                <a:srgbClr val="FFFFFF"/>
              </a:solidFill>
            </a:endParaRPr>
          </a:p>
        </p:txBody>
      </p:sp>
    </p:spTree>
  </p:cSld>
  <p:clrMapOvr>
    <a:masterClrMapping/>
  </p:clrMapOvr>
  <p:transition advTm="5000">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42900" y="366184"/>
            <a:ext cx="6172200" cy="8238264"/>
          </a:xfrm>
        </p:spPr>
        <p:txBody>
          <a:bodyPr>
            <a:noAutofit/>
          </a:bodyPr>
          <a:lstStyle/>
          <a:p>
            <a:r>
              <a:rPr lang="en-US" sz="1600" dirty="0" smtClean="0"/>
              <a:t>1. </a:t>
            </a:r>
            <a:r>
              <a:rPr lang="en-US" sz="1600" u="sng" dirty="0" smtClean="0"/>
              <a:t>Introduction</a:t>
            </a:r>
            <a:r>
              <a:rPr lang="en-ZA" sz="1400" dirty="0" smtClean="0"/>
              <a:t/>
            </a:r>
            <a:br>
              <a:rPr lang="en-ZA" sz="1400" dirty="0" smtClean="0"/>
            </a:br>
            <a:r>
              <a:rPr lang="en-US" sz="1400" dirty="0" smtClean="0"/>
              <a:t> </a:t>
            </a:r>
            <a:r>
              <a:rPr lang="en-ZA" sz="1400" dirty="0" smtClean="0"/>
              <a:t/>
            </a:r>
            <a:br>
              <a:rPr lang="en-ZA" sz="1400" dirty="0" smtClean="0"/>
            </a:br>
            <a:r>
              <a:rPr lang="en-US" sz="1400" b="0" dirty="0" smtClean="0"/>
              <a:t>It gives us great pleasure in introducing </a:t>
            </a:r>
            <a:r>
              <a:rPr lang="en-US" sz="1400" b="0" i="1" dirty="0" smtClean="0"/>
              <a:t>NKOSINATHI FREIGHT (PTY)  LTD</a:t>
            </a:r>
            <a:r>
              <a:rPr lang="en-ZA" sz="1400" b="0" dirty="0" smtClean="0"/>
              <a:t/>
            </a:r>
            <a:br>
              <a:rPr lang="en-ZA" sz="1400" b="0" dirty="0" smtClean="0"/>
            </a:br>
            <a:r>
              <a:rPr lang="en-US" sz="1400" b="0" dirty="0" smtClean="0"/>
              <a:t> </a:t>
            </a:r>
            <a:r>
              <a:rPr lang="en-ZA" sz="1400" b="0" dirty="0" smtClean="0"/>
              <a:t/>
            </a:r>
            <a:br>
              <a:rPr lang="en-ZA" sz="1400" b="0" dirty="0" smtClean="0"/>
            </a:br>
            <a:r>
              <a:rPr lang="en-US" sz="1400" b="0" dirty="0" smtClean="0"/>
              <a:t> </a:t>
            </a:r>
            <a:r>
              <a:rPr lang="en-US" sz="1400" b="0" i="1" dirty="0"/>
              <a:t>NKOSINATHI FREIGHT (PTY)  </a:t>
            </a:r>
            <a:r>
              <a:rPr lang="en-US" sz="1400" b="0" i="1" dirty="0" smtClean="0"/>
              <a:t>LTD</a:t>
            </a:r>
            <a:r>
              <a:rPr lang="en-ZA" sz="1400" b="0" dirty="0" smtClean="0"/>
              <a:t> </a:t>
            </a:r>
            <a:r>
              <a:rPr lang="en-US" sz="1400" b="0" dirty="0" smtClean="0"/>
              <a:t>is a reputable firm in the transport and logistics industry that has been incorporated since 2014. They specialize in providing transport solutions to a diverse range of clients across South Africa predominantly between Durban and Johannesburg.</a:t>
            </a:r>
            <a:r>
              <a:rPr lang="en-ZA" sz="1400" b="0" dirty="0" smtClean="0"/>
              <a:t/>
            </a:r>
            <a:br>
              <a:rPr lang="en-ZA" sz="1400" b="0" dirty="0" smtClean="0"/>
            </a:br>
            <a:r>
              <a:rPr lang="en-ZA" sz="1400" b="0" dirty="0" smtClean="0"/>
              <a:t/>
            </a:r>
            <a:br>
              <a:rPr lang="en-ZA" sz="1400" b="0" dirty="0" smtClean="0"/>
            </a:br>
            <a:r>
              <a:rPr lang="en-US" sz="1400" b="0" dirty="0" smtClean="0"/>
              <a:t>The company is strategically situated and operates in the transport hub of Durban namely </a:t>
            </a:r>
            <a:r>
              <a:rPr lang="en-US" sz="1400" b="0" dirty="0" err="1" smtClean="0"/>
              <a:t>Amanzimtoti</a:t>
            </a:r>
            <a:r>
              <a:rPr lang="en-US" sz="1400" b="0" dirty="0" smtClean="0"/>
              <a:t> and is in close proximity to the Durban </a:t>
            </a:r>
            <a:r>
              <a:rPr lang="en-US" sz="1400" b="0" dirty="0" err="1" smtClean="0"/>
              <a:t>Harbour</a:t>
            </a:r>
            <a:r>
              <a:rPr lang="en-US" sz="1400" b="0" dirty="0" smtClean="0"/>
              <a:t>, container terminals, SACD and other cargo handling areas.   </a:t>
            </a:r>
            <a:r>
              <a:rPr lang="en-US" sz="1400" dirty="0" smtClean="0"/>
              <a:t/>
            </a:r>
            <a:br>
              <a:rPr lang="en-US" sz="1400" dirty="0" smtClean="0"/>
            </a:br>
            <a:r>
              <a:rPr lang="en-US" sz="1400" dirty="0" smtClean="0"/>
              <a:t> </a:t>
            </a:r>
            <a:r>
              <a:rPr lang="en-ZA" sz="1400" dirty="0" smtClean="0"/>
              <a:t/>
            </a:r>
            <a:br>
              <a:rPr lang="en-ZA" sz="1400" dirty="0" smtClean="0"/>
            </a:br>
            <a:r>
              <a:rPr lang="en-ZA" sz="1600" dirty="0" smtClean="0"/>
              <a:t>2. </a:t>
            </a:r>
            <a:r>
              <a:rPr lang="en-US" sz="1600" u="sng" dirty="0" smtClean="0"/>
              <a:t>Management structure</a:t>
            </a:r>
            <a:r>
              <a:rPr lang="en-ZA" sz="1400" dirty="0" smtClean="0"/>
              <a:t/>
            </a:r>
            <a:br>
              <a:rPr lang="en-ZA" sz="1400" dirty="0" smtClean="0"/>
            </a:br>
            <a:r>
              <a:rPr lang="en-US" sz="1400" b="0" dirty="0" smtClean="0"/>
              <a:t> </a:t>
            </a:r>
            <a:r>
              <a:rPr lang="en-ZA" sz="1400" b="0" dirty="0" smtClean="0"/>
              <a:t/>
            </a:r>
            <a:br>
              <a:rPr lang="en-ZA" sz="1400" b="0" dirty="0" smtClean="0"/>
            </a:br>
            <a:r>
              <a:rPr lang="en-US" sz="1400" b="0" dirty="0" smtClean="0"/>
              <a:t>The company is owner managed and directed. Operations are executed by a team of highly skilled transport operators. </a:t>
            </a:r>
            <a:br>
              <a:rPr lang="en-US" sz="1400" b="0" dirty="0" smtClean="0"/>
            </a:br>
            <a:r>
              <a:rPr lang="en-US" sz="1400" b="0" dirty="0" smtClean="0"/>
              <a:t/>
            </a:r>
            <a:br>
              <a:rPr lang="en-US" sz="1400" b="0" dirty="0" smtClean="0"/>
            </a:br>
            <a:r>
              <a:rPr lang="en-US" sz="1400" b="0" dirty="0" smtClean="0"/>
              <a:t>   Manager:		D SINGH</a:t>
            </a:r>
            <a:br>
              <a:rPr lang="en-US" sz="1400" b="0" dirty="0" smtClean="0"/>
            </a:br>
            <a:r>
              <a:rPr lang="en-US" sz="1400" b="0" dirty="0" smtClean="0"/>
              <a:t/>
            </a:r>
            <a:br>
              <a:rPr lang="en-US" sz="1400" b="0" dirty="0" smtClean="0"/>
            </a:br>
            <a:r>
              <a:rPr lang="en-US" sz="1400" b="0" i="1" dirty="0" smtClean="0"/>
              <a:t/>
            </a:r>
            <a:br>
              <a:rPr lang="en-US" sz="1400" b="0" i="1" dirty="0" smtClean="0"/>
            </a:br>
            <a:r>
              <a:rPr lang="en-US" sz="1400" b="0" i="1" dirty="0" smtClean="0"/>
              <a:t>Accounting and administration</a:t>
            </a:r>
            <a:br>
              <a:rPr lang="en-US" sz="1400" b="0" i="1" dirty="0" smtClean="0"/>
            </a:br>
            <a:r>
              <a:rPr lang="en-US" sz="1400" b="0" dirty="0" smtClean="0"/>
              <a:t>The entity’s records and administration are maintained by top management. </a:t>
            </a:r>
            <a:br>
              <a:rPr lang="en-US" sz="1400" b="0" dirty="0" smtClean="0"/>
            </a:br>
            <a:r>
              <a:rPr lang="en-US" sz="1400" b="0" dirty="0"/>
              <a:t> </a:t>
            </a:r>
            <a:r>
              <a:rPr lang="en-ZA" sz="1600" b="0" dirty="0"/>
              <a:t/>
            </a:r>
            <a:br>
              <a:rPr lang="en-ZA" sz="1600" b="0" dirty="0"/>
            </a:br>
            <a:r>
              <a:rPr lang="en-ZA" sz="1600" b="0" dirty="0" smtClean="0"/>
              <a:t>3. </a:t>
            </a:r>
            <a:r>
              <a:rPr lang="en-US" sz="1600" u="sng" dirty="0" smtClean="0"/>
              <a:t>Quality Standards</a:t>
            </a:r>
            <a:r>
              <a:rPr lang="en-ZA" sz="1400" b="0" dirty="0" smtClean="0"/>
              <a:t/>
            </a:r>
            <a:br>
              <a:rPr lang="en-ZA" sz="1400" b="0" dirty="0" smtClean="0"/>
            </a:br>
            <a:r>
              <a:rPr lang="en-US" sz="1400" b="0" dirty="0" smtClean="0"/>
              <a:t> </a:t>
            </a:r>
            <a:r>
              <a:rPr lang="en-ZA" sz="1400" b="0" dirty="0" smtClean="0"/>
              <a:t/>
            </a:r>
            <a:br>
              <a:rPr lang="en-ZA" sz="1400" b="0" dirty="0" smtClean="0"/>
            </a:br>
            <a:r>
              <a:rPr lang="en-US" sz="1400" b="0" i="1" dirty="0"/>
              <a:t>NKOSINATHI FREIGHT (PTY)  </a:t>
            </a:r>
            <a:r>
              <a:rPr lang="en-US" sz="1400" b="0" i="1" dirty="0" smtClean="0"/>
              <a:t>LTD</a:t>
            </a:r>
            <a:r>
              <a:rPr lang="en-ZA" sz="1400" b="0" dirty="0" smtClean="0"/>
              <a:t> </a:t>
            </a:r>
            <a:r>
              <a:rPr lang="en-US" sz="1400" b="0" dirty="0" smtClean="0"/>
              <a:t>is committed to quality service and management. It is envisaged that </a:t>
            </a:r>
            <a:r>
              <a:rPr lang="en-US" sz="1400" b="0" i="1" dirty="0" smtClean="0"/>
              <a:t>NKOSINATHI </a:t>
            </a:r>
            <a:r>
              <a:rPr lang="en-US" sz="1400" b="0" i="1" dirty="0"/>
              <a:t>FREIGHT (PTY)  LTD</a:t>
            </a:r>
            <a:r>
              <a:rPr lang="en-ZA" sz="1400" b="0" dirty="0"/>
              <a:t/>
            </a:r>
            <a:br>
              <a:rPr lang="en-ZA" sz="1400" b="0" dirty="0"/>
            </a:br>
            <a:r>
              <a:rPr lang="en-US" sz="1400" b="0" dirty="0" smtClean="0"/>
              <a:t> will remain an efficient, reliable and trustworthy transport partner to its clients yet continuously striving to improve its services</a:t>
            </a:r>
            <a:r>
              <a:rPr lang="en-US" sz="1200" b="0" dirty="0" smtClean="0"/>
              <a:t>. </a:t>
            </a:r>
            <a:r>
              <a:rPr lang="en-ZA" sz="4400" b="0" dirty="0" smtClean="0"/>
              <a:t/>
            </a:r>
            <a:br>
              <a:rPr lang="en-ZA" sz="4400" b="0" dirty="0" smtClean="0"/>
            </a:br>
            <a:endParaRPr lang="en-ZA" sz="4800" b="0" dirty="0"/>
          </a:p>
        </p:txBody>
      </p:sp>
    </p:spTree>
  </p:cSld>
  <p:clrMapOvr>
    <a:masterClrMapping/>
  </p:clrMapOvr>
  <p:transition advTm="5000">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23528"/>
            <a:ext cx="5829300" cy="7272808"/>
          </a:xfrm>
        </p:spPr>
        <p:txBody>
          <a:bodyPr>
            <a:noAutofit/>
          </a:bodyPr>
          <a:lstStyle/>
          <a:p>
            <a:pPr lvl="0" algn="l"/>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4. </a:t>
            </a:r>
            <a:r>
              <a:rPr lang="en-US" sz="1400" u="sng" dirty="0" smtClean="0"/>
              <a:t>Drivers</a:t>
            </a:r>
            <a:r>
              <a:rPr lang="en-ZA" sz="1400" b="0" dirty="0" smtClean="0"/>
              <a:t/>
            </a:r>
            <a:br>
              <a:rPr lang="en-ZA" sz="1400" b="0" dirty="0" smtClean="0"/>
            </a:br>
            <a:r>
              <a:rPr lang="en-US" sz="1400" b="0" dirty="0" smtClean="0"/>
              <a:t> </a:t>
            </a:r>
            <a:r>
              <a:rPr lang="en-ZA" sz="1400" b="0" dirty="0" smtClean="0"/>
              <a:t/>
            </a:r>
            <a:br>
              <a:rPr lang="en-ZA" sz="1400" b="0" dirty="0" smtClean="0"/>
            </a:br>
            <a:r>
              <a:rPr lang="en-US" sz="1400" b="0" dirty="0" smtClean="0"/>
              <a:t>All drivers are full time employed. All drivers are highly trained and experienced and are aware of the day to day procedures at the terminal and depots.</a:t>
            </a:r>
            <a:br>
              <a:rPr lang="en-US" sz="1400" b="0" dirty="0" smtClean="0"/>
            </a:br>
            <a:r>
              <a:rPr lang="en-ZA" sz="1400" b="0" dirty="0" smtClean="0"/>
              <a:t/>
            </a:r>
            <a:br>
              <a:rPr lang="en-ZA" sz="1400" b="0" dirty="0" smtClean="0"/>
            </a:br>
            <a:r>
              <a:rPr lang="en-US" sz="1400" b="0" dirty="0" smtClean="0"/>
              <a:t>Drivers carrying hazardous cargo have professional driving permits for Hazardous Goods and are trained in their field. We ensure the drivers have valid medical certificates and equipped with relevant “</a:t>
            </a:r>
            <a:r>
              <a:rPr lang="en-US" sz="1400" b="0" dirty="0" err="1" smtClean="0"/>
              <a:t>tremcards</a:t>
            </a:r>
            <a:r>
              <a:rPr lang="en-US" sz="1400" b="0" dirty="0" smtClean="0"/>
              <a:t>”.</a:t>
            </a:r>
            <a:br>
              <a:rPr lang="en-US" sz="1400" b="0" dirty="0" smtClean="0"/>
            </a:br>
            <a:r>
              <a:rPr lang="en-ZA" sz="1400" b="0" dirty="0" smtClean="0"/>
              <a:t/>
            </a:r>
            <a:br>
              <a:rPr lang="en-ZA" sz="1400" b="0" dirty="0" smtClean="0"/>
            </a:br>
            <a:r>
              <a:rPr lang="en-US" sz="1400" b="0" dirty="0" smtClean="0"/>
              <a:t>All Drivers are aware of the positioning of containers and are experienced in the “</a:t>
            </a:r>
            <a:r>
              <a:rPr lang="en-US" sz="1400" b="0" dirty="0" err="1" smtClean="0"/>
              <a:t>tarping</a:t>
            </a:r>
            <a:r>
              <a:rPr lang="en-US" sz="1400" b="0" dirty="0" smtClean="0"/>
              <a:t>” and strapping of break-bulk cargo </a:t>
            </a:r>
            <a:br>
              <a:rPr lang="en-US" sz="1400" b="0" dirty="0" smtClean="0"/>
            </a:br>
            <a:r>
              <a:rPr lang="en-US" sz="1400" b="0" dirty="0" smtClean="0"/>
              <a:t/>
            </a:r>
            <a:br>
              <a:rPr lang="en-US" sz="1400" b="0" dirty="0" smtClean="0"/>
            </a:br>
            <a:r>
              <a:rPr lang="en-US" sz="1400" dirty="0" smtClean="0"/>
              <a:t>5. </a:t>
            </a:r>
            <a:r>
              <a:rPr lang="en-US" sz="1400" u="sng" dirty="0" smtClean="0"/>
              <a:t>Goods in transit insurance</a:t>
            </a:r>
            <a:r>
              <a:rPr lang="en-ZA" sz="1400" b="0" dirty="0" smtClean="0"/>
              <a:t/>
            </a:r>
            <a:br>
              <a:rPr lang="en-ZA" sz="1400" b="0" dirty="0" smtClean="0"/>
            </a:br>
            <a:r>
              <a:rPr lang="en-US" sz="1400" b="0" dirty="0" smtClean="0"/>
              <a:t> </a:t>
            </a:r>
            <a:r>
              <a:rPr lang="en-ZA" sz="1400" b="0" dirty="0" smtClean="0"/>
              <a:t/>
            </a:r>
            <a:br>
              <a:rPr lang="en-ZA" sz="1400" b="0" dirty="0" smtClean="0"/>
            </a:br>
            <a:r>
              <a:rPr lang="en-US" sz="1400" b="0" dirty="0" smtClean="0"/>
              <a:t>All vehicles are covered by goods in transit insurance to the value of R 1 500 000. In certain instances </a:t>
            </a:r>
            <a:r>
              <a:rPr lang="en-US" sz="1400" b="0" i="1" dirty="0"/>
              <a:t>NKOSINATHI FREIGHT (PTY)  LTD </a:t>
            </a:r>
            <a:r>
              <a:rPr lang="en-US" sz="1400" b="0" i="1" dirty="0" smtClean="0"/>
              <a:t> </a:t>
            </a:r>
            <a:r>
              <a:rPr lang="en-US" sz="1400" b="0" dirty="0" smtClean="0"/>
              <a:t>may outsource transporters; it is company policy to only utilize transporters with valid goods in transit insurance for both local and long distance.</a:t>
            </a:r>
            <a:r>
              <a:rPr lang="en-ZA" sz="1400" b="0" dirty="0" smtClean="0"/>
              <a:t/>
            </a:r>
            <a:br>
              <a:rPr lang="en-ZA" sz="1400" b="0" dirty="0" smtClean="0"/>
            </a:br>
            <a:r>
              <a:rPr lang="en-US" sz="1400" b="0" dirty="0" smtClean="0"/>
              <a:t> </a:t>
            </a:r>
            <a:r>
              <a:rPr lang="en-ZA" sz="1400" b="0" dirty="0" smtClean="0"/>
              <a:t/>
            </a:r>
            <a:br>
              <a:rPr lang="en-ZA" sz="1400" b="0" dirty="0" smtClean="0"/>
            </a:br>
            <a:r>
              <a:rPr lang="en-US" sz="1400" b="0" dirty="0" smtClean="0"/>
              <a:t>As specific insurance for particular items or goods can be arranged it is in the best interest of customers to ensure that their goods are adequately covered.</a:t>
            </a:r>
            <a:r>
              <a:rPr lang="en-ZA" sz="1400" b="0" dirty="0" smtClean="0"/>
              <a:t/>
            </a:r>
            <a:br>
              <a:rPr lang="en-ZA" sz="1400" b="0" dirty="0" smtClean="0"/>
            </a:br>
            <a:r>
              <a:rPr lang="en-US" sz="1400" b="0" dirty="0" smtClean="0"/>
              <a:t> </a:t>
            </a:r>
            <a:r>
              <a:rPr lang="en-ZA" sz="1400" b="0" dirty="0" smtClean="0"/>
              <a:t/>
            </a:r>
            <a:br>
              <a:rPr lang="en-ZA" sz="1400" b="0" dirty="0" smtClean="0"/>
            </a:br>
            <a:r>
              <a:rPr lang="en-US" sz="1400" b="0" dirty="0" smtClean="0"/>
              <a:t>All work is undertaken subject to the Terms of Standard Trading Conditions of </a:t>
            </a:r>
            <a:r>
              <a:rPr lang="en-US" sz="1400" b="0" i="1" dirty="0"/>
              <a:t>NKOSINATHI FREIGHT (PTY)  LTD </a:t>
            </a:r>
            <a:r>
              <a:rPr lang="en-US" sz="1400" b="0" i="1" dirty="0" smtClean="0"/>
              <a:t> </a:t>
            </a:r>
            <a:r>
              <a:rPr lang="en-US" sz="1400" b="0" dirty="0" smtClean="0"/>
              <a:t>which is available on request.</a:t>
            </a:r>
            <a:r>
              <a:rPr lang="en-US" sz="1400" dirty="0" smtClean="0"/>
              <a:t/>
            </a:r>
            <a:br>
              <a:rPr lang="en-US" sz="1400" dirty="0" smtClean="0"/>
            </a:br>
            <a:r>
              <a:rPr lang="en-US" sz="1400" b="0" dirty="0" smtClean="0"/>
              <a:t>.</a:t>
            </a:r>
            <a:r>
              <a:rPr lang="en-ZA" sz="1400" b="0" dirty="0" smtClean="0"/>
              <a:t/>
            </a:r>
            <a:br>
              <a:rPr lang="en-ZA" sz="1400" b="0" dirty="0" smtClean="0"/>
            </a:br>
            <a:r>
              <a:rPr lang="en-ZA" sz="1400" b="0" dirty="0" smtClean="0"/>
              <a:t/>
            </a:r>
            <a:br>
              <a:rPr lang="en-ZA" sz="1400" b="0" dirty="0" smtClean="0"/>
            </a:br>
            <a:r>
              <a:rPr lang="en-US" sz="1400" b="0" dirty="0" smtClean="0"/>
              <a:t> </a:t>
            </a:r>
            <a:r>
              <a:rPr lang="en-ZA" sz="1400" b="0" dirty="0" smtClean="0"/>
              <a:t/>
            </a:r>
            <a:br>
              <a:rPr lang="en-ZA" sz="1400" b="0" dirty="0" smtClean="0"/>
            </a:br>
            <a:endParaRPr lang="en-ZA" sz="1400" b="0" dirty="0"/>
          </a:p>
        </p:txBody>
      </p:sp>
    </p:spTree>
  </p:cSld>
  <p:clrMapOvr>
    <a:masterClrMapping/>
  </p:clrMapOvr>
  <p:transition advTm="5000">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2"/>
          </p:nvPr>
        </p:nvSpPr>
        <p:spPr>
          <a:xfrm>
            <a:off x="3284984" y="7164288"/>
            <a:ext cx="2980944" cy="1219200"/>
          </a:xfrm>
        </p:spPr>
        <p:txBody>
          <a:bodyPr/>
          <a:lstStyle/>
          <a:p>
            <a:endParaRPr lang="en-ZA" dirty="0"/>
          </a:p>
        </p:txBody>
      </p:sp>
      <p:pic>
        <p:nvPicPr>
          <p:cNvPr id="6" name="Picture 5" descr="Confirmation of GIT - Anpar Trucking cc.pdf - Adobe Reader"/>
          <p:cNvPicPr>
            <a:picLocks noChangeAspect="1"/>
          </p:cNvPicPr>
          <p:nvPr/>
        </p:nvPicPr>
        <p:blipFill rotWithShape="1">
          <a:blip r:embed="rId2">
            <a:extLst>
              <a:ext uri="{28A0092B-C50C-407E-A947-70E740481C1C}">
                <a14:useLocalDpi xmlns:a14="http://schemas.microsoft.com/office/drawing/2010/main" val="0"/>
              </a:ext>
            </a:extLst>
          </a:blip>
          <a:srcRect l="33556" t="5683" r="32888" b="2605"/>
          <a:stretch/>
        </p:blipFill>
        <p:spPr>
          <a:xfrm>
            <a:off x="260648" y="323528"/>
            <a:ext cx="6408712" cy="8591872"/>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advTm="5000">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5573968"/>
          </a:xfrm>
        </p:spPr>
        <p:txBody>
          <a:bodyPr>
            <a:noAutofit/>
          </a:bodyPr>
          <a:lstStyle/>
          <a:p>
            <a:pPr lvl="0"/>
            <a:r>
              <a:rPr lang="en-US" sz="1800" dirty="0" smtClean="0">
                <a:solidFill>
                  <a:srgbClr val="FFFFFF"/>
                </a:solidFill>
              </a:rPr>
              <a:t>7. </a:t>
            </a:r>
            <a:r>
              <a:rPr lang="en-US" sz="1800" u="sng" dirty="0" smtClean="0">
                <a:solidFill>
                  <a:srgbClr val="FFFFFF"/>
                </a:solidFill>
              </a:rPr>
              <a:t>Fleet</a:t>
            </a:r>
            <a:r>
              <a:rPr lang="en-ZA" sz="1400" dirty="0" smtClean="0">
                <a:solidFill>
                  <a:srgbClr val="FFFFFF"/>
                </a:solidFill>
              </a:rPr>
              <a:t/>
            </a:r>
            <a:br>
              <a:rPr lang="en-ZA" sz="1400" dirty="0" smtClean="0">
                <a:solidFill>
                  <a:srgbClr val="FFFFFF"/>
                </a:solidFill>
              </a:rPr>
            </a:br>
            <a:r>
              <a:rPr lang="en-US" sz="1400" dirty="0" smtClean="0">
                <a:solidFill>
                  <a:srgbClr val="FFFFFF"/>
                </a:solidFill>
              </a:rPr>
              <a:t> </a:t>
            </a:r>
            <a:r>
              <a:rPr lang="en-ZA" sz="1400" dirty="0" smtClean="0">
                <a:solidFill>
                  <a:srgbClr val="FFFFFF"/>
                </a:solidFill>
              </a:rPr>
              <a:t/>
            </a:r>
            <a:br>
              <a:rPr lang="en-ZA" sz="1400" dirty="0" smtClean="0">
                <a:solidFill>
                  <a:srgbClr val="FFFFFF"/>
                </a:solidFill>
              </a:rPr>
            </a:br>
            <a:r>
              <a:rPr lang="en-US" sz="1400" dirty="0" smtClean="0">
                <a:solidFill>
                  <a:srgbClr val="FFFFFF"/>
                </a:solidFill>
              </a:rPr>
              <a:t>The present fleet consists of numerous freightliner mechanical horse and trailers, </a:t>
            </a:r>
            <a:r>
              <a:rPr lang="en-US" sz="1400" dirty="0" err="1" smtClean="0">
                <a:solidFill>
                  <a:srgbClr val="FFFFFF"/>
                </a:solidFill>
              </a:rPr>
              <a:t>Scanias</a:t>
            </a:r>
            <a:r>
              <a:rPr lang="en-US" sz="1400" dirty="0" smtClean="0">
                <a:solidFill>
                  <a:srgbClr val="FFFFFF"/>
                </a:solidFill>
              </a:rPr>
              <a:t> and International. Presently the company uses the services of various dependable and trust worthy sub contractors.  </a:t>
            </a:r>
            <a:br>
              <a:rPr lang="en-US" sz="1400" dirty="0" smtClean="0">
                <a:solidFill>
                  <a:srgbClr val="FFFFFF"/>
                </a:solidFill>
              </a:rPr>
            </a:br>
            <a:r>
              <a:rPr lang="en-US" sz="1400" dirty="0" smtClean="0">
                <a:solidFill>
                  <a:srgbClr val="FFFFFF"/>
                </a:solidFill>
              </a:rPr>
              <a:t> </a:t>
            </a:r>
            <a:r>
              <a:rPr lang="en-ZA" sz="1400" dirty="0" smtClean="0">
                <a:solidFill>
                  <a:srgbClr val="FFFFFF"/>
                </a:solidFill>
              </a:rPr>
              <a:t/>
            </a:r>
            <a:br>
              <a:rPr lang="en-ZA" sz="1400" dirty="0" smtClean="0">
                <a:solidFill>
                  <a:srgbClr val="FFFFFF"/>
                </a:solidFill>
              </a:rPr>
            </a:br>
            <a:r>
              <a:rPr lang="en-US" sz="1400" dirty="0" smtClean="0">
                <a:solidFill>
                  <a:srgbClr val="FFFFFF"/>
                </a:solidFill>
              </a:rPr>
              <a:t>Should the need arise the company has long standing relationships with a list of reputable and reliable transport coordinators to meet any demand that may present itself.  The company has the experience and has handled cargoes of all proportion, ranging from the normal container cargoes to the abnormal cargoes, hazardous and specialized cargo. The entity is a bonded carrier. Over-border transport is also arranged when specially requested.</a:t>
            </a:r>
            <a:r>
              <a:rPr lang="en-ZA" sz="1400" dirty="0" smtClean="0">
                <a:solidFill>
                  <a:srgbClr val="FFFFFF"/>
                </a:solidFill>
              </a:rPr>
              <a:t/>
            </a:r>
            <a:br>
              <a:rPr lang="en-ZA" sz="1400" dirty="0" smtClean="0">
                <a:solidFill>
                  <a:srgbClr val="FFFFFF"/>
                </a:solidFill>
              </a:rPr>
            </a:br>
            <a:r>
              <a:rPr lang="en-US" sz="1400" dirty="0" smtClean="0">
                <a:solidFill>
                  <a:srgbClr val="FFFFFF"/>
                </a:solidFill>
              </a:rPr>
              <a:t> </a:t>
            </a:r>
            <a:r>
              <a:rPr lang="en-ZA" sz="1400" dirty="0" smtClean="0">
                <a:solidFill>
                  <a:srgbClr val="FFFFFF"/>
                </a:solidFill>
              </a:rPr>
              <a:t/>
            </a:r>
            <a:br>
              <a:rPr lang="en-ZA" sz="1400" dirty="0" smtClean="0">
                <a:solidFill>
                  <a:srgbClr val="FFFFFF"/>
                </a:solidFill>
              </a:rPr>
            </a:br>
            <a:r>
              <a:rPr lang="en-US" sz="1400" dirty="0" smtClean="0">
                <a:solidFill>
                  <a:srgbClr val="FFFFFF"/>
                </a:solidFill>
              </a:rPr>
              <a:t>All local and long distance vehicles are equipped with strapping equipment, tarpaulins and twist locks, chains and lashing equipment are provided for abnormal cargo. In addition we are fully equipped to carry reefer containers as our trailers are fitted with our own </a:t>
            </a:r>
            <a:r>
              <a:rPr lang="en-US" sz="1400" dirty="0" err="1" smtClean="0">
                <a:solidFill>
                  <a:srgbClr val="FFFFFF"/>
                </a:solidFill>
              </a:rPr>
              <a:t>gensets</a:t>
            </a:r>
            <a:r>
              <a:rPr lang="en-US" sz="1400" dirty="0" smtClean="0">
                <a:solidFill>
                  <a:srgbClr val="FFFFFF"/>
                </a:solidFill>
              </a:rPr>
              <a:t> </a:t>
            </a:r>
            <a:r>
              <a:rPr lang="en-ZA" sz="1400" dirty="0" smtClean="0">
                <a:solidFill>
                  <a:srgbClr val="FFFFFF"/>
                </a:solidFill>
              </a:rPr>
              <a:t/>
            </a:r>
            <a:br>
              <a:rPr lang="en-ZA" sz="1400" dirty="0" smtClean="0">
                <a:solidFill>
                  <a:srgbClr val="FFFFFF"/>
                </a:solidFill>
              </a:rPr>
            </a:br>
            <a:r>
              <a:rPr lang="en-US" sz="1400" dirty="0" smtClean="0">
                <a:solidFill>
                  <a:srgbClr val="FFFFFF"/>
                </a:solidFill>
              </a:rPr>
              <a:t>Vehicles carrying hazardous cargo are equipped with </a:t>
            </a:r>
            <a:r>
              <a:rPr lang="en-US" sz="1400" dirty="0" err="1" smtClean="0">
                <a:solidFill>
                  <a:srgbClr val="FFFFFF"/>
                </a:solidFill>
              </a:rPr>
              <a:t>haz-chem</a:t>
            </a:r>
            <a:r>
              <a:rPr lang="en-US" sz="1400" dirty="0" smtClean="0">
                <a:solidFill>
                  <a:srgbClr val="FFFFFF"/>
                </a:solidFill>
              </a:rPr>
              <a:t> permits.</a:t>
            </a:r>
            <a:r>
              <a:rPr lang="en-ZA" sz="1400" dirty="0" smtClean="0">
                <a:solidFill>
                  <a:srgbClr val="FFFFFF"/>
                </a:solidFill>
              </a:rPr>
              <a:t/>
            </a:r>
            <a:br>
              <a:rPr lang="en-ZA" sz="1400" dirty="0" smtClean="0">
                <a:solidFill>
                  <a:srgbClr val="FFFFFF"/>
                </a:solidFill>
              </a:rPr>
            </a:br>
            <a:r>
              <a:rPr lang="en-US" sz="1400" dirty="0" smtClean="0">
                <a:solidFill>
                  <a:srgbClr val="FFFFFF"/>
                </a:solidFill>
              </a:rPr>
              <a:t>For the convenience in communication we ensure all drivers are equipped with mobile phones and two way radio communication.</a:t>
            </a:r>
            <a:r>
              <a:rPr lang="en-ZA" sz="1400" dirty="0" smtClean="0">
                <a:solidFill>
                  <a:srgbClr val="FFFFFF"/>
                </a:solidFill>
              </a:rPr>
              <a:t/>
            </a:r>
            <a:br>
              <a:rPr lang="en-ZA" sz="1400" dirty="0" smtClean="0">
                <a:solidFill>
                  <a:srgbClr val="FFFFFF"/>
                </a:solidFill>
              </a:rPr>
            </a:br>
            <a:r>
              <a:rPr lang="en-US" sz="1400" dirty="0" smtClean="0">
                <a:solidFill>
                  <a:srgbClr val="FFFFFF"/>
                </a:solidFill>
              </a:rPr>
              <a:t>Company vehicles and those of our sub contractors are installed with tracker devices for the recovery of cargo and vehicles in the event of hijack occurrences.</a:t>
            </a:r>
            <a:r>
              <a:rPr lang="en-ZA" sz="1400" dirty="0" smtClean="0"/>
              <a:t/>
            </a:r>
            <a:br>
              <a:rPr lang="en-ZA" sz="1400" dirty="0" smtClean="0"/>
            </a:br>
            <a:endParaRPr lang="en-ZA" sz="1400" dirty="0"/>
          </a:p>
        </p:txBody>
      </p:sp>
      <p:pic>
        <p:nvPicPr>
          <p:cNvPr id="4" name="Picture 3" descr="C:\Users\User\Desktop\silsol pics\Image 1 Silver log .jpg"/>
          <p:cNvPicPr/>
          <p:nvPr/>
        </p:nvPicPr>
        <p:blipFill>
          <a:blip r:embed="rId2" cstate="print"/>
          <a:srcRect/>
          <a:stretch>
            <a:fillRect/>
          </a:stretch>
        </p:blipFill>
        <p:spPr bwMode="auto">
          <a:xfrm>
            <a:off x="-459432" y="5940152"/>
            <a:ext cx="6093296" cy="2304256"/>
          </a:xfrm>
          <a:prstGeom prst="rect">
            <a:avLst/>
          </a:prstGeom>
          <a:ln>
            <a:noFill/>
          </a:ln>
          <a:effectLst>
            <a:reflection blurRad="12700" stA="30000" endPos="30000" dist="5000" dir="5400000" sy="-100000" algn="bl" rotWithShape="0"/>
            <a:softEdge rad="317500"/>
          </a:effectLst>
          <a:scene3d>
            <a:camera prst="perspectiveHeroicExtremeLeftFacing"/>
            <a:lightRig rig="threePt" dir="t">
              <a:rot lat="0" lon="0" rev="2700000"/>
            </a:lightRig>
          </a:scene3d>
          <a:sp3d>
            <a:bevelT w="63500" h="50800"/>
          </a:sp3d>
        </p:spPr>
      </p:pic>
    </p:spTree>
  </p:cSld>
  <p:clrMapOvr>
    <a:masterClrMapping/>
  </p:clrMapOvr>
  <p:transition advTm="5000">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Đ∂rr€Ɲ ॐ.jpg"/>
          <p:cNvPicPr>
            <a:picLocks noChangeAspect="1"/>
          </p:cNvPicPr>
          <p:nvPr/>
        </p:nvPicPr>
        <p:blipFill>
          <a:blip r:embed="rId2" cstate="print"/>
          <a:srcRect r="8350" b="8635"/>
          <a:stretch>
            <a:fillRect/>
          </a:stretch>
        </p:blipFill>
        <p:spPr>
          <a:xfrm rot="-720000">
            <a:off x="3521597" y="3832885"/>
            <a:ext cx="2798977" cy="2024531"/>
          </a:xfrm>
          <a:prstGeom prst="rect">
            <a:avLst/>
          </a:prstGeom>
          <a:ln>
            <a:noFill/>
          </a:ln>
          <a:effectLst>
            <a:softEdge rad="112500"/>
          </a:effectLst>
        </p:spPr>
      </p:pic>
      <p:pic>
        <p:nvPicPr>
          <p:cNvPr id="4" name="Picture 3" descr="Durban-20130110-02128.jpg"/>
          <p:cNvPicPr>
            <a:picLocks noChangeAspect="1"/>
          </p:cNvPicPr>
          <p:nvPr/>
        </p:nvPicPr>
        <p:blipFill>
          <a:blip r:embed="rId3" cstate="print"/>
          <a:srcRect t="8310"/>
          <a:stretch>
            <a:fillRect/>
          </a:stretch>
        </p:blipFill>
        <p:spPr>
          <a:xfrm rot="-780000">
            <a:off x="265686" y="669536"/>
            <a:ext cx="6315303" cy="3182387"/>
          </a:xfrm>
          <a:prstGeom prst="rect">
            <a:avLst/>
          </a:prstGeom>
          <a:ln>
            <a:noFill/>
          </a:ln>
          <a:effectLst>
            <a:softEdge rad="112500"/>
          </a:effectLst>
        </p:spPr>
      </p:pic>
      <p:pic>
        <p:nvPicPr>
          <p:cNvPr id="12" name="Picture 11" descr="IMG-20121221-WA000.png"/>
          <p:cNvPicPr>
            <a:picLocks noChangeAspect="1"/>
          </p:cNvPicPr>
          <p:nvPr/>
        </p:nvPicPr>
        <p:blipFill>
          <a:blip r:embed="rId4" cstate="print"/>
          <a:stretch>
            <a:fillRect/>
          </a:stretch>
        </p:blipFill>
        <p:spPr>
          <a:xfrm rot="-540000">
            <a:off x="549871" y="4400157"/>
            <a:ext cx="2568102" cy="2058573"/>
          </a:xfrm>
          <a:prstGeom prst="rect">
            <a:avLst/>
          </a:prstGeom>
          <a:ln>
            <a:noFill/>
          </a:ln>
          <a:effectLst>
            <a:softEdge rad="112500"/>
          </a:effectLst>
        </p:spPr>
      </p:pic>
      <p:pic>
        <p:nvPicPr>
          <p:cNvPr id="6" name="Picture 5" descr="rusty.jpg"/>
          <p:cNvPicPr>
            <a:picLocks noChangeAspect="1"/>
          </p:cNvPicPr>
          <p:nvPr/>
        </p:nvPicPr>
        <p:blipFill>
          <a:blip r:embed="rId5" cstate="print"/>
          <a:srcRect b="23213"/>
          <a:stretch>
            <a:fillRect/>
          </a:stretch>
        </p:blipFill>
        <p:spPr>
          <a:xfrm rot="-420000">
            <a:off x="2466987" y="5981353"/>
            <a:ext cx="4229100" cy="2915816"/>
          </a:xfrm>
          <a:prstGeom prst="rect">
            <a:avLst/>
          </a:prstGeom>
          <a:ln>
            <a:noFill/>
          </a:ln>
          <a:effectLst>
            <a:softEdge rad="112500"/>
          </a:effectLst>
        </p:spPr>
      </p:pic>
    </p:spTree>
  </p:cSld>
  <p:clrMapOvr>
    <a:masterClrMapping/>
  </p:clrMapOvr>
  <p:transition advTm="5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mph" presetSubtype="0" fill="hold" nodeType="clickEffect">
                                  <p:stCondLst>
                                    <p:cond delay="0"/>
                                  </p:stCondLst>
                                  <p:childTnLst>
                                    <p:animRot by="21600000">
                                      <p:cBhvr>
                                        <p:cTn id="12" dur="2000" fill="hold"/>
                                        <p:tgtEl>
                                          <p:spTgt spid="4"/>
                                        </p:tgtEl>
                                        <p:attrNameLst>
                                          <p:attrName>r</p:attrName>
                                        </p:attrNameLst>
                                      </p:cBhvr>
                                    </p:animRo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dissolv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mph" presetSubtype="0" fill="hold" nodeType="clickEffect">
                                  <p:stCondLst>
                                    <p:cond delay="0"/>
                                  </p:stCondLst>
                                  <p:childTnLst>
                                    <p:animScale>
                                      <p:cBhvr>
                                        <p:cTn id="21" dur="2000" fill="hold"/>
                                        <p:tgtEl>
                                          <p:spTgt spid="12"/>
                                        </p:tgtEl>
                                      </p:cBhvr>
                                      <p:by x="150000" y="150000"/>
                                    </p:animScale>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dissolve">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mph" presetSubtype="0" fill="hold" nodeType="clickEffect">
                                  <p:stCondLst>
                                    <p:cond delay="0"/>
                                  </p:stCondLst>
                                  <p:childTnLst>
                                    <p:animScale>
                                      <p:cBhvr>
                                        <p:cTn id="30" dur="2000" fill="hold"/>
                                        <p:tgtEl>
                                          <p:spTgt spid="3"/>
                                        </p:tgtEl>
                                      </p:cBhvr>
                                      <p:by x="150000" y="150000"/>
                                    </p:animScale>
                                  </p:childTnLst>
                                </p:cTn>
                              </p:par>
                            </p:childTnLst>
                          </p:cTn>
                        </p:par>
                      </p:childTnLst>
                    </p:cTn>
                  </p:par>
                  <p:par>
                    <p:cTn id="31" fill="hold">
                      <p:stCondLst>
                        <p:cond delay="indefinite"/>
                      </p:stCondLst>
                      <p:childTnLst>
                        <p:par>
                          <p:cTn id="32" fill="hold">
                            <p:stCondLst>
                              <p:cond delay="0"/>
                            </p:stCondLst>
                            <p:childTnLst>
                              <p:par>
                                <p:cTn id="33" presetID="8" presetClass="entr" presetSubtype="16"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diamond(in)">
                                      <p:cBhvr>
                                        <p:cTn id="3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42900" y="366184"/>
            <a:ext cx="6172200" cy="7518184"/>
          </a:xfrm>
        </p:spPr>
        <p:txBody>
          <a:bodyPr>
            <a:normAutofit fontScale="90000"/>
          </a:bodyPr>
          <a:lstStyle/>
          <a:p>
            <a:pPr lvl="0"/>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en-US" sz="1800" dirty="0" smtClean="0"/>
              <a:t>8. </a:t>
            </a:r>
            <a:r>
              <a:rPr lang="en-US" sz="1800" u="sng" dirty="0" smtClean="0"/>
              <a:t>Policy statement and objectives</a:t>
            </a:r>
            <a:r>
              <a:rPr lang="en-ZA" sz="1600" b="0" dirty="0" smtClean="0"/>
              <a:t/>
            </a:r>
            <a:br>
              <a:rPr lang="en-ZA" sz="1600" b="0" dirty="0" smtClean="0"/>
            </a:br>
            <a:r>
              <a:rPr lang="en-US" sz="1600" b="0" dirty="0" smtClean="0"/>
              <a:t> </a:t>
            </a:r>
            <a:r>
              <a:rPr lang="en-ZA" sz="1600" b="0" dirty="0" smtClean="0"/>
              <a:t/>
            </a:r>
            <a:br>
              <a:rPr lang="en-ZA" sz="1600" b="0" dirty="0" smtClean="0"/>
            </a:br>
            <a:r>
              <a:rPr lang="en-US" sz="1600" b="0" dirty="0" smtClean="0"/>
              <a:t>The quality policy of </a:t>
            </a:r>
            <a:r>
              <a:rPr lang="en-US" sz="1600" b="0" i="1" dirty="0" smtClean="0"/>
              <a:t>NKOSINATHI </a:t>
            </a:r>
            <a:r>
              <a:rPr lang="en-US" sz="1600" b="0" i="1" dirty="0"/>
              <a:t>FREIGHT (PTY)  </a:t>
            </a:r>
            <a:r>
              <a:rPr lang="en-US" sz="1600" b="0" i="1" dirty="0" smtClean="0"/>
              <a:t>LTD</a:t>
            </a:r>
            <a:r>
              <a:rPr lang="en-ZA" sz="1600" b="0" dirty="0" smtClean="0"/>
              <a:t/>
            </a:r>
            <a:br>
              <a:rPr lang="en-ZA" sz="1600" b="0" dirty="0" smtClean="0"/>
            </a:br>
            <a:r>
              <a:rPr lang="en-US" sz="1600" b="0" dirty="0" smtClean="0"/>
              <a:t> is to maintain and enhance its market position as a well-established and effective transport agency. This shall be achieved by providing customers with the range of transport services controlled by a Quality Management System.</a:t>
            </a:r>
            <a:br>
              <a:rPr lang="en-US" sz="1600" b="0" dirty="0" smtClean="0"/>
            </a:br>
            <a:r>
              <a:rPr lang="en-US" sz="1600" b="0" dirty="0" smtClean="0"/>
              <a:t/>
            </a:r>
            <a:br>
              <a:rPr lang="en-US" sz="1600" b="0" dirty="0" smtClean="0"/>
            </a:br>
            <a:r>
              <a:rPr lang="en-US" sz="1600" b="0" dirty="0" smtClean="0"/>
              <a:t>9. </a:t>
            </a:r>
            <a:r>
              <a:rPr lang="en-US" sz="1800" u="sng" dirty="0" smtClean="0"/>
              <a:t>BEE Confirmation</a:t>
            </a:r>
            <a:r>
              <a:rPr lang="en-ZA" sz="1600" b="0" dirty="0" smtClean="0"/>
              <a:t/>
            </a:r>
            <a:br>
              <a:rPr lang="en-ZA" sz="1600" b="0" dirty="0" smtClean="0"/>
            </a:br>
            <a:r>
              <a:rPr lang="en-US" sz="1600" b="0" dirty="0" smtClean="0"/>
              <a:t> </a:t>
            </a:r>
            <a:r>
              <a:rPr lang="en-ZA" sz="1600" b="0" dirty="0" smtClean="0"/>
              <a:t/>
            </a:r>
            <a:br>
              <a:rPr lang="en-ZA" sz="1600" b="0" dirty="0" smtClean="0"/>
            </a:br>
            <a:r>
              <a:rPr lang="en-US" sz="1600" b="0" i="1" dirty="0"/>
              <a:t>NKOSINATHI FREIGHT (PTY)  </a:t>
            </a:r>
            <a:r>
              <a:rPr lang="en-US" sz="1600" b="0" i="1" dirty="0" smtClean="0"/>
              <a:t>LTD</a:t>
            </a:r>
            <a:r>
              <a:rPr lang="en-ZA" sz="1600" b="0" dirty="0" smtClean="0"/>
              <a:t> </a:t>
            </a:r>
            <a:r>
              <a:rPr lang="en-US" sz="1600" b="0" dirty="0" smtClean="0"/>
              <a:t>was incorporated as a </a:t>
            </a:r>
            <a:r>
              <a:rPr lang="en-US" sz="1600" b="0" dirty="0" smtClean="0"/>
              <a:t>PRIVATE COMPANY on the 17</a:t>
            </a:r>
            <a:r>
              <a:rPr lang="en-US" sz="1600" b="0" baseline="30000" dirty="0" smtClean="0"/>
              <a:t>th</a:t>
            </a:r>
            <a:r>
              <a:rPr lang="en-US" sz="1600" b="0" dirty="0" smtClean="0"/>
              <a:t> September 2014. </a:t>
            </a:r>
            <a:r>
              <a:rPr lang="en-US" sz="1600" b="0" dirty="0" smtClean="0"/>
              <a:t>The manger is </a:t>
            </a:r>
            <a:r>
              <a:rPr lang="en-US" sz="1600" b="0" dirty="0" err="1" smtClean="0"/>
              <a:t>Mr</a:t>
            </a:r>
            <a:r>
              <a:rPr lang="en-US" sz="1600" b="0" dirty="0" smtClean="0"/>
              <a:t> Darren Singh. The </a:t>
            </a:r>
            <a:r>
              <a:rPr lang="en-US" sz="1600" b="0" dirty="0" smtClean="0"/>
              <a:t>manager</a:t>
            </a:r>
            <a:r>
              <a:rPr lang="en-US" sz="1600" b="0" dirty="0" smtClean="0"/>
              <a:t> </a:t>
            </a:r>
            <a:r>
              <a:rPr lang="en-US" sz="1600" b="0" dirty="0" smtClean="0"/>
              <a:t>is classified as black in terms of the country’s BEE policy making the company 100% black owned. Management of </a:t>
            </a:r>
            <a:r>
              <a:rPr lang="en-US" sz="1600" b="0" i="1" dirty="0"/>
              <a:t>NKOSINATHI FREIGHT (PTY)  </a:t>
            </a:r>
            <a:r>
              <a:rPr lang="en-US" sz="1600" b="0" i="1" dirty="0" smtClean="0"/>
              <a:t>LTD  </a:t>
            </a:r>
            <a:r>
              <a:rPr lang="en-US" sz="1600" b="0" dirty="0" smtClean="0"/>
              <a:t>is </a:t>
            </a:r>
            <a:r>
              <a:rPr lang="en-US" sz="1600" b="0" dirty="0"/>
              <a:t>also 100% black.</a:t>
            </a:r>
            <a:r>
              <a:rPr lang="en-ZA" sz="1600" b="0" dirty="0" smtClean="0"/>
              <a:t/>
            </a:r>
            <a:br>
              <a:rPr lang="en-ZA" sz="1600" b="0" dirty="0" smtClean="0"/>
            </a:br>
            <a:r>
              <a:rPr lang="en-ZA" sz="1600" b="0" dirty="0" smtClean="0"/>
              <a:t/>
            </a:r>
            <a:br>
              <a:rPr lang="en-ZA" sz="1600" b="0" dirty="0" smtClean="0"/>
            </a:br>
            <a:r>
              <a:rPr lang="en-US" sz="1600" b="0" dirty="0" smtClean="0"/>
              <a:t> </a:t>
            </a:r>
            <a:r>
              <a:rPr lang="en-ZA" sz="1600" b="0" dirty="0" smtClean="0"/>
              <a:t/>
            </a:r>
            <a:br>
              <a:rPr lang="en-ZA" sz="1600" b="0" dirty="0" smtClean="0"/>
            </a:br>
            <a:r>
              <a:rPr lang="en-US" sz="1600" b="0" i="1" dirty="0"/>
              <a:t>NKOSINATHI FREIGHT (PTY)  LTD </a:t>
            </a:r>
            <a:r>
              <a:rPr lang="en-US" sz="1600" b="0" i="1" dirty="0" smtClean="0"/>
              <a:t> </a:t>
            </a:r>
            <a:r>
              <a:rPr lang="en-US" sz="1600" b="0" dirty="0" smtClean="0"/>
              <a:t>In terms of South African BEE Policy and Framework Requirements, qualifies for 125% B-BBE Status and is a level one contributor. </a:t>
            </a:r>
            <a:r>
              <a:rPr lang="en-ZA" sz="1600" b="0" dirty="0" smtClean="0"/>
              <a:t/>
            </a:r>
            <a:br>
              <a:rPr lang="en-ZA" sz="1600" b="0" dirty="0" smtClean="0"/>
            </a:br>
            <a:r>
              <a:rPr lang="en-US" sz="1600" b="0" dirty="0" smtClean="0"/>
              <a:t> </a:t>
            </a:r>
            <a:r>
              <a:rPr lang="en-ZA" dirty="0" smtClean="0"/>
              <a:t/>
            </a:r>
            <a:br>
              <a:rPr lang="en-ZA" dirty="0" smtClean="0"/>
            </a:br>
            <a:r>
              <a:rPr lang="en-US" sz="1800" dirty="0" smtClean="0"/>
              <a:t>10. </a:t>
            </a:r>
            <a:r>
              <a:rPr lang="en-US" sz="1800" u="sng" dirty="0" smtClean="0"/>
              <a:t>BEE Policy</a:t>
            </a:r>
            <a:r>
              <a:rPr lang="en-ZA" sz="1600" b="0" dirty="0" smtClean="0"/>
              <a:t/>
            </a:r>
            <a:br>
              <a:rPr lang="en-ZA" sz="1600" b="0" dirty="0" smtClean="0"/>
            </a:br>
            <a:r>
              <a:rPr lang="en-US" sz="1600" b="0" dirty="0" smtClean="0"/>
              <a:t> </a:t>
            </a:r>
            <a:r>
              <a:rPr lang="en-ZA" sz="1600" b="0" dirty="0" smtClean="0"/>
              <a:t/>
            </a:r>
            <a:br>
              <a:rPr lang="en-ZA" sz="1600" b="0" dirty="0" smtClean="0"/>
            </a:br>
            <a:r>
              <a:rPr lang="en-US" sz="1600" b="0" dirty="0" smtClean="0"/>
              <a:t>The company conforms to the South African BEE Policy and Framework Requirements and supports BEE Companies in terms of its supplier of services and SMME companies</a:t>
            </a:r>
            <a:br>
              <a:rPr lang="en-US" sz="1600" b="0" dirty="0" smtClean="0"/>
            </a:br>
            <a:r>
              <a:rPr lang="en-US" sz="1600" b="0" dirty="0" smtClean="0"/>
              <a:t/>
            </a:r>
            <a:br>
              <a:rPr lang="en-US" sz="1600" b="0" dirty="0" smtClean="0"/>
            </a:br>
            <a:r>
              <a:rPr lang="en-US" sz="1600" dirty="0" smtClean="0"/>
              <a:t>11</a:t>
            </a:r>
            <a:r>
              <a:rPr lang="en-US" sz="1600" b="0" dirty="0" smtClean="0"/>
              <a:t>. </a:t>
            </a:r>
            <a:r>
              <a:rPr lang="en-US" sz="1600" u="sng" dirty="0" smtClean="0"/>
              <a:t>Compliance</a:t>
            </a:r>
            <a:br>
              <a:rPr lang="en-US" sz="1600" u="sng" dirty="0" smtClean="0"/>
            </a:br>
            <a:r>
              <a:rPr lang="en-US" sz="1600" b="0" i="1" dirty="0"/>
              <a:t>NKOSINATHI FREIGHT (PTY)  LTD </a:t>
            </a:r>
            <a:r>
              <a:rPr lang="en-US" sz="1600" b="0" i="1" dirty="0" smtClean="0"/>
              <a:t> </a:t>
            </a:r>
            <a:r>
              <a:rPr lang="en-US" sz="1600" dirty="0" smtClean="0"/>
              <a:t>commits itself to complying with South African laws and regulations, ensuring they meet requirements of South African Revenue Services </a:t>
            </a:r>
            <a:r>
              <a:rPr lang="en-US" sz="1600" i="1" dirty="0" smtClean="0"/>
              <a:t>(SARS)</a:t>
            </a:r>
            <a:r>
              <a:rPr lang="en-ZA" sz="1600" b="0" dirty="0" smtClean="0"/>
              <a:t/>
            </a:r>
            <a:br>
              <a:rPr lang="en-ZA" sz="1600" b="0" dirty="0" smtClean="0"/>
            </a:br>
            <a:r>
              <a:rPr lang="en-US" sz="1600" b="0" dirty="0" smtClean="0"/>
              <a:t> </a:t>
            </a:r>
            <a:r>
              <a:rPr lang="en-ZA" dirty="0" smtClean="0"/>
              <a:t/>
            </a:r>
            <a:br>
              <a:rPr lang="en-ZA" dirty="0" smtClean="0"/>
            </a:br>
            <a:r>
              <a:rPr lang="en-ZA" dirty="0" smtClean="0"/>
              <a:t/>
            </a:r>
            <a:br>
              <a:rPr lang="en-ZA" dirty="0" smtClean="0"/>
            </a:br>
            <a:endParaRPr lang="en-ZA" dirty="0"/>
          </a:p>
        </p:txBody>
      </p:sp>
    </p:spTree>
  </p:cSld>
  <p:clrMapOvr>
    <a:masterClrMapping/>
  </p:clrMapOvr>
  <p:transition advTm="5000">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print"/>
          <a:srcRect/>
          <a:stretch>
            <a:fillRect/>
          </a:stretch>
        </p:blipFill>
        <p:spPr bwMode="auto">
          <a:xfrm>
            <a:off x="332656" y="161925"/>
            <a:ext cx="6264696" cy="8982075"/>
          </a:xfrm>
          <a:prstGeom prst="rect">
            <a:avLst/>
          </a:prstGeom>
          <a:solidFill>
            <a:srgbClr val="000000">
              <a:shade val="95000"/>
            </a:srgbClr>
          </a:solidFill>
          <a:ln w="444500" cap="sq">
            <a:solidFill>
              <a:schemeClr val="bg2">
                <a:lumMod val="50000"/>
              </a:schemeClr>
            </a:solidFill>
            <a:miter lim="800000"/>
          </a:ln>
          <a:effectLst>
            <a:outerShdw blurRad="254000" dist="190500" dir="2700000" sy="90000" algn="bl" rotWithShape="0">
              <a:srgbClr val="000000">
                <a:alpha val="40000"/>
              </a:srgbClr>
            </a:outerShdw>
          </a:effectLst>
        </p:spPr>
      </p:pic>
    </p:spTree>
  </p:cSld>
  <p:clrMapOvr>
    <a:masterClrMapping/>
  </p:clrMapOvr>
  <p:transition advTm="5000">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8">
      <a:dk1>
        <a:sysClr val="windowText" lastClr="000000"/>
      </a:dk1>
      <a:lt1>
        <a:srgbClr val="DADADA"/>
      </a:lt1>
      <a:dk2>
        <a:srgbClr val="464646"/>
      </a:dk2>
      <a:lt2>
        <a:srgbClr val="DADAD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488</TotalTime>
  <Words>109</Words>
  <Application>Microsoft Office PowerPoint</Application>
  <PresentationFormat>On-screen Show (4:3)</PresentationFormat>
  <Paragraphs>60</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Concourse</vt:lpstr>
      <vt:lpstr>PowerPoint Presentation</vt:lpstr>
      <vt:lpstr>Contents        Pages       1. Introduction     3  2. Management and Administration   3  3. Quality Standards     3   4. Goods in transit insurance    4  5. Drivers      4  6. GIT certificate     5  7. Fleet          6-7  8. Policy statement and objectives    8  9. BEE confirmation     8  10. BEE Policy     8  11. BBBE Certificate     9  12. Tax Clearance Certificate    10  13. Road transport rates    11  14. Socio Economic Responsibility                  11  15. References     11  16. Standard terms of conditions   12  17. Conclusion     13   </vt:lpstr>
      <vt:lpstr>1. Introduction   It gives us great pleasure in introducing NKOSINATHI FREIGHT (PTY)  LTD    NKOSINATHI FREIGHT (PTY)  LTD is a reputable firm in the transport and logistics industry that has been incorporated since 2014. They specialize in providing transport solutions to a diverse range of clients across South Africa predominantly between Durban and Johannesburg.  The company is strategically situated and operates in the transport hub of Durban namely Amanzimtoti and is in close proximity to the Durban Harbour, container terminals, SACD and other cargo handling areas.      2. Management structure   The company is owner managed and directed. Operations are executed by a team of highly skilled transport operators.      Manager:  D SINGH   Accounting and administration The entity’s records and administration are maintained by top management.    3. Quality Standards   NKOSINATHI FREIGHT (PTY)  LTD is committed to quality service and management. It is envisaged that NKOSINATHI FREIGHT (PTY)  LTD  will remain an efficient, reliable and trustworthy transport partner to its clients yet continuously striving to improve its services.  </vt:lpstr>
      <vt:lpstr>    4. Drivers   All drivers are full time employed. All drivers are highly trained and experienced and are aware of the day to day procedures at the terminal and depots.  Drivers carrying hazardous cargo have professional driving permits for Hazardous Goods and are trained in their field. We ensure the drivers have valid medical certificates and equipped with relevant “tremcards”.  All Drivers are aware of the positioning of containers and are experienced in the “tarping” and strapping of break-bulk cargo   5. Goods in transit insurance   All vehicles are covered by goods in transit insurance to the value of R 1 500 000. In certain instances NKOSINATHI FREIGHT (PTY)  LTD  may outsource transporters; it is company policy to only utilize transporters with valid goods in transit insurance for both local and long distance.   As specific insurance for particular items or goods can be arranged it is in the best interest of customers to ensure that their goods are adequately covered.   All work is undertaken subject to the Terms of Standard Trading Conditions of NKOSINATHI FREIGHT (PTY)  LTD  which is available on request. .    </vt:lpstr>
      <vt:lpstr>PowerPoint Presentation</vt:lpstr>
      <vt:lpstr>7. Fleet   The present fleet consists of numerous freightliner mechanical horse and trailers, Scanias and International. Presently the company uses the services of various dependable and trust worthy sub contractors.     Should the need arise the company has long standing relationships with a list of reputable and reliable transport coordinators to meet any demand that may present itself.  The company has the experience and has handled cargoes of all proportion, ranging from the normal container cargoes to the abnormal cargoes, hazardous and specialized cargo. The entity is a bonded carrier. Over-border transport is also arranged when specially requested.   All local and long distance vehicles are equipped with strapping equipment, tarpaulins and twist locks, chains and lashing equipment are provided for abnormal cargo. In addition we are fully equipped to carry reefer containers as our trailers are fitted with our own gensets  Vehicles carrying hazardous cargo are equipped with haz-chem permits. For the convenience in communication we ensure all drivers are equipped with mobile phones and two way radio communication. Company vehicles and those of our sub contractors are installed with tracker devices for the recovery of cargo and vehicles in the event of hijack occurrences. </vt:lpstr>
      <vt:lpstr>PowerPoint Presentation</vt:lpstr>
      <vt:lpstr>     8. Policy statement and objectives   The quality policy of NKOSINATHI FREIGHT (PTY)  LTD  is to maintain and enhance its market position as a well-established and effective transport agency. This shall be achieved by providing customers with the range of transport services controlled by a Quality Management System.  9. BEE Confirmation   NKOSINATHI FREIGHT (PTY)  LTD was incorporated as a PRIVATE COMPANY on the 17th September 2014. The manger is Mr Darren Singh. The manager is classified as black in terms of the country’s BEE policy making the company 100% black owned. Management of NKOSINATHI FREIGHT (PTY)  LTD  is also 100% black.    NKOSINATHI FREIGHT (PTY)  LTD  In terms of South African BEE Policy and Framework Requirements, qualifies for 125% B-BBE Status and is a level one contributor.    10. BEE Policy   The company conforms to the South African BEE Policy and Framework Requirements and supports BEE Companies in terms of its supplier of services and SMME companies  11. Compliance NKOSINATHI FREIGHT (PTY)  LTD  commits itself to complying with South African laws and regulations, ensuring they meet requirements of South African Revenue Services (SARS)    </vt:lpstr>
      <vt:lpstr>PowerPoint Presentation</vt:lpstr>
      <vt:lpstr>PowerPoint Presentation</vt:lpstr>
      <vt:lpstr>PowerPoint Presentation</vt:lpstr>
      <vt:lpstr>16. Standard Terms of Conditions   This document submitted by NKOSINATHI FREIGHT (PTY)  LTD  are for the use only of the client concerned and are not to be reproduced or disclosed to third parties without prior consent confirmed in writing by the member of NKOSINATHI FREIGHT (PTY)  LTD   An estimate of ’NKOSINATHI FREIGHT (PTY)  LTD  charges and expenses are provided in the attached proposal. This remains valid for the period stated in the proposal or for ninety days from the date of submission. NKOSINATHI FREIGHT (PTY)  LTD reserves the right at any time prior to completion of the proposal to adjust the price to take account of any increase in the cost of sales, labour services or other overheads. Any change affecting the proposed estimate will be subject to three months' notice in writing.    NKOSINATHI FREIGHT (PTY)  LTD will not be liable to the client for any loss or claim which is not reasonably foreseeable on acceptance of the proposal. NKOSINATHI FREIGHT (PTY)  LTD   shall not be liable for any consequential or indirect loss suffered by the client whether this loss arises from a breach of duty in contract or tort or in any other way (including loss arising from ’ NKOSINATHI FREIGHT (PTY)  LTD s negligence).    It is a condition of acceptance of the attached proposal and of any contract arising there from that the client will not, either during the execution of this project or for a period of one year from the completion thereof, recruit or employ either directly or indirectly either full-time or part-time any person who is employed by  NKOSINATHI FREIGHT (PTY)  LTD upon or in connection with the execution of this Project without NKOSINATHI FREIGHT (PTY)  LTD’s prior consent in writing.   Work done or services undertaken are subject to the above Terms and Conditions and all other conditions warranties and representations, expressed or implied, are hereby excluded unless confirmed in writing by the Member of NKOSINATHI FREIGHT (PTY)  LTD .</vt:lpstr>
      <vt:lpstr>17. Conclusion   I thank you for affording us the opportunity of introducing our company to you. Should you require any further information or wish to discuss any matters in this proposal, do not hesitate to contact me.   Assuring you off our personal attention at all times.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DevashneeN</dc:creator>
  <cp:lastModifiedBy>User</cp:lastModifiedBy>
  <cp:revision>86</cp:revision>
  <dcterms:created xsi:type="dcterms:W3CDTF">2013-01-15T12:42:39Z</dcterms:created>
  <dcterms:modified xsi:type="dcterms:W3CDTF">2016-01-18T08:18:42Z</dcterms:modified>
</cp:coreProperties>
</file>